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Ubuntu"/>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C1880E-89CE-472A-B3B8-8A97B6D4F727}">
  <a:tblStyle styleId="{0AC1880E-89CE-472A-B3B8-8A97B6D4F72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Ubuntu-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Ubuntu-regular.fntdata"/><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font" Target="fonts/Ubuntu-italic.fntdata"/><Relationship Id="rId6" Type="http://schemas.openxmlformats.org/officeDocument/2006/relationships/slideMaster" Target="slideMasters/slideMaster2.xml"/><Relationship Id="rId18" Type="http://schemas.openxmlformats.org/officeDocument/2006/relationships/font" Target="fonts/Ubuntu-bold.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51dc41796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e51dc41796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fb5be72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fb5be72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fb5be72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fb5be72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fb5be72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fb5be72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Yang: In our first hypothesis, we want to know what’s the impact of hyperparameters on the model’s performance. We compared the performance of both models using different learning rates, batch sizes, optimizers, loss functions and Alexnet architectures. Our results show that, the tuned expert learner in most cases outperforms the naive learner. In addition, expert learner shows a more consistent accuracy across different ranges of hyperparameters.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fb5be724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fb5be724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Naresh: For our 2nd hypothesis we tested the naive and expert learner on different sources of noise. The default noise tested was blurry images using Gaussian smoothing. We additionally used white noise and low contrast to simulate night time vision. We observed that the expert learn outperforms the naive learner in all the noisy scenarios. Additionally, we observed that the expert learner is performing better in noisy cases compared to clear images.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fb0222d0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fb0222d0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Naresh </a:t>
            </a:r>
            <a:r>
              <a:rPr lang="en"/>
              <a:t>presented</a:t>
            </a:r>
            <a:r>
              <a:rPr lang="en"/>
              <a:t> the accuracy of models for clean and distorted images.</a:t>
            </a:r>
            <a:endParaRPr/>
          </a:p>
          <a:p>
            <a:pPr indent="0" lvl="0" marL="0" rtl="0" algn="l">
              <a:spcBef>
                <a:spcPts val="0"/>
              </a:spcBef>
              <a:spcAft>
                <a:spcPts val="0"/>
              </a:spcAft>
              <a:buNone/>
            </a:pPr>
            <a:r>
              <a:rPr lang="en"/>
              <a:t>+ Here we wonder if the variability of pixels in an image affects the performance of models.</a:t>
            </a:r>
            <a:endParaRPr/>
          </a:p>
          <a:p>
            <a:pPr indent="0" lvl="0" marL="0" rtl="0" algn="l">
              <a:spcBef>
                <a:spcPts val="0"/>
              </a:spcBef>
              <a:spcAft>
                <a:spcPts val="0"/>
              </a:spcAft>
              <a:buNone/>
            </a:pPr>
            <a:r>
              <a:rPr lang="en"/>
              <a:t>+ We measure the variability of pixels to each image and filter (noise, blur, contrast). Plot shows distribution for each filter.</a:t>
            </a:r>
            <a:endParaRPr/>
          </a:p>
          <a:p>
            <a:pPr indent="0" lvl="0" marL="0" rtl="0" algn="l">
              <a:spcBef>
                <a:spcPts val="0"/>
              </a:spcBef>
              <a:spcAft>
                <a:spcPts val="0"/>
              </a:spcAft>
              <a:buNone/>
            </a:pPr>
            <a:r>
              <a:rPr lang="en"/>
              <a:t>+ (1) Comparison of accuracies: if we use the accuracies for Clean images as baseline, we computed the differences between accuracies between filters vs clean images.</a:t>
            </a:r>
            <a:endParaRPr/>
          </a:p>
          <a:p>
            <a:pPr indent="0" lvl="0" marL="0" rtl="0" algn="l">
              <a:spcBef>
                <a:spcPts val="0"/>
              </a:spcBef>
              <a:spcAft>
                <a:spcPts val="0"/>
              </a:spcAft>
              <a:buNone/>
            </a:pPr>
            <a:r>
              <a:rPr lang="en"/>
              <a:t>+ (2) Comparison of means: we compared the distances between the mean (center) of each distribution vs the distribution for clear images.</a:t>
            </a:r>
            <a:endParaRPr/>
          </a:p>
          <a:p>
            <a:pPr indent="0" lvl="0" marL="0" rtl="0" algn="l">
              <a:spcBef>
                <a:spcPts val="0"/>
              </a:spcBef>
              <a:spcAft>
                <a:spcPts val="0"/>
              </a:spcAft>
              <a:buNone/>
            </a:pPr>
            <a:r>
              <a:rPr lang="en"/>
              <a:t>+ (from (1) and (2)): these values show a high correlation. This may indicate that the difference between naive and expert accuracies may be </a:t>
            </a:r>
            <a:r>
              <a:rPr lang="en"/>
              <a:t>explained</a:t>
            </a:r>
            <a:r>
              <a:rPr lang="en"/>
              <a:t> from the pixel variability of images.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fb0222d0c_8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fb0222d0c_8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RSM</a:t>
            </a:r>
            <a:endParaRPr b="1"/>
          </a:p>
          <a:p>
            <a:pPr indent="0" lvl="0" marL="0" rtl="0" algn="l">
              <a:spcBef>
                <a:spcPts val="0"/>
              </a:spcBef>
              <a:spcAft>
                <a:spcPts val="0"/>
              </a:spcAft>
              <a:buNone/>
            </a:pPr>
            <a:r>
              <a:rPr b="1" lang="en"/>
              <a:t>@shaoyun: </a:t>
            </a:r>
            <a:r>
              <a:rPr b="1" lang="en"/>
              <a:t>I </a:t>
            </a:r>
            <a:r>
              <a:rPr b="1" lang="en"/>
              <a:t>censored </a:t>
            </a:r>
            <a:r>
              <a:rPr b="1" lang="en"/>
              <a:t>part of the A &amp; K (2018) images because redistribution is NOT allowed without their permission</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fb5be72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fb5be72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fb0222d0c_38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3fb0222d0c_38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cxnSp>
        <p:nvCxnSpPr>
          <p:cNvPr id="61" name="Google Shape;61;p15"/>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62" name="Google Shape;62;p1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5"/>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type="tx">
  <p:cSld name="TITLE_AND_BODY">
    <p:spTree>
      <p:nvGrpSpPr>
        <p:cNvPr id="65" name="Shape 65"/>
        <p:cNvGrpSpPr/>
        <p:nvPr/>
      </p:nvGrpSpPr>
      <p:grpSpPr>
        <a:xfrm>
          <a:off x="0" y="0"/>
          <a:ext cx="0" cy="0"/>
          <a:chOff x="0" y="0"/>
          <a:chExt cx="0" cy="0"/>
        </a:xfrm>
      </p:grpSpPr>
      <p:sp>
        <p:nvSpPr>
          <p:cNvPr id="66" name="Google Shape;66;p16"/>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 name="Google Shape;69;p16"/>
          <p:cNvSpPr txBox="1"/>
          <p:nvPr/>
        </p:nvSpPr>
        <p:spPr>
          <a:xfrm>
            <a:off x="14325" y="4844025"/>
            <a:ext cx="5740800" cy="31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t>Modeling the effect of prior</a:t>
            </a:r>
            <a:r>
              <a:rPr b="1" lang="en" sz="1100"/>
              <a:t> </a:t>
            </a:r>
            <a:r>
              <a:rPr b="1" lang="en" sz="1100"/>
              <a:t>experience on noisy image classification in CNNs</a:t>
            </a:r>
            <a:endParaRPr b="1" sz="1100"/>
          </a:p>
          <a:p>
            <a:pPr indent="0" lvl="0" marL="0" marR="0" rtl="0" algn="l">
              <a:lnSpc>
                <a:spcPct val="100000"/>
              </a:lnSpc>
              <a:spcBef>
                <a:spcPts val="0"/>
              </a:spcBef>
              <a:spcAft>
                <a:spcPts val="0"/>
              </a:spcAft>
              <a:buClr>
                <a:srgbClr val="000000"/>
              </a:buClr>
              <a:buSzPts val="1200"/>
              <a:buFont typeface="Arial"/>
              <a:buNone/>
            </a:pPr>
            <a:r>
              <a:t/>
            </a:r>
            <a:endParaRPr b="1" sz="1200"/>
          </a:p>
        </p:txBody>
      </p:sp>
      <p:sp>
        <p:nvSpPr>
          <p:cNvPr id="70" name="Google Shape;70;p16"/>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t>Rendang | G1</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2">
            <a:alphaModFix/>
          </a:blip>
          <a:srcRect b="0" l="0" r="0" t="0"/>
          <a:stretch/>
        </p:blipFill>
        <p:spPr>
          <a:xfrm>
            <a:off x="6284988" y="4832150"/>
            <a:ext cx="313980" cy="311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7"/>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79" name="Google Shape;79;p17"/>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8"/>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8"/>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86" name="Google Shape;86;p18"/>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2" name="Google Shape;92;p19"/>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94" name="Google Shape;94;p19"/>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D9D9D9"/>
        </a:solid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9" name="Google Shape;9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0"/>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21"/>
          <p:cNvCxnSpPr/>
          <p:nvPr/>
        </p:nvCxnSpPr>
        <p:spPr>
          <a:xfrm>
            <a:off x="5029675" y="4495500"/>
            <a:ext cx="468300" cy="0"/>
          </a:xfrm>
          <a:prstGeom prst="straightConnector1">
            <a:avLst/>
          </a:prstGeom>
          <a:noFill/>
          <a:ln cap="flat" cmpd="sng" w="19050">
            <a:solidFill>
              <a:srgbClr val="D9D9D9"/>
            </a:solidFill>
            <a:prstDash val="solid"/>
            <a:round/>
            <a:headEnd len="sm" w="sm" type="none"/>
            <a:tailEnd len="sm" w="sm" type="none"/>
          </a:ln>
        </p:spPr>
      </p:cxnSp>
      <p:sp>
        <p:nvSpPr>
          <p:cNvPr id="104" name="Google Shape;104;p21"/>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5" name="Google Shape;105;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6" name="Google Shape;106;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07" name="Google Shape;107;p21"/>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1"/>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How we built this</a:t>
            </a:r>
            <a:endParaRPr b="1" i="0" sz="1200" u="none" cap="none" strike="noStrike">
              <a:solidFill>
                <a:srgbClr val="000000"/>
              </a:solidFill>
              <a:latin typeface="Arial"/>
              <a:ea typeface="Arial"/>
              <a:cs typeface="Arial"/>
              <a:sym typeface="Arial"/>
            </a:endParaRPr>
          </a:p>
        </p:txBody>
      </p:sp>
      <p:sp>
        <p:nvSpPr>
          <p:cNvPr id="109" name="Google Shape;109;p21"/>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1"/>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Professional Development Session</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111" name="Google Shape;111;p21"/>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2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114" name="Google Shape;114;p22"/>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16" name="Google Shape;116;p22"/>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2"/>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18" name="Google Shape;118;p22"/>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2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121" name="Google Shape;121;p2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2" name="Google Shape;122;p23"/>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24" name="Google Shape;124;p23"/>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3"/>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26" name="Google Shape;126;p23"/>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24"/>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4"/>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30" name="Google Shape;130;p24"/>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4"/>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32" name="Google Shape;132;p24"/>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rial"/>
              <a:buChar char="●"/>
              <a:defRPr b="0" i="0" sz="1800" u="none" cap="none" strike="noStrike">
                <a:solidFill>
                  <a:schemeClr val="accent3"/>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10" Type="http://schemas.openxmlformats.org/officeDocument/2006/relationships/image" Target="../media/image25.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510450" y="10287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300"/>
              <a:t>Modeling the effect of </a:t>
            </a:r>
            <a:r>
              <a:rPr lang="en" sz="3300"/>
              <a:t>prior</a:t>
            </a:r>
            <a:r>
              <a:rPr lang="en" sz="3300"/>
              <a:t> </a:t>
            </a:r>
            <a:r>
              <a:rPr lang="en" sz="3300"/>
              <a:t>experience on noisy image classification in CNNs</a:t>
            </a:r>
            <a:endParaRPr sz="3300"/>
          </a:p>
        </p:txBody>
      </p:sp>
      <p:sp>
        <p:nvSpPr>
          <p:cNvPr id="138" name="Google Shape;138;p25"/>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By: </a:t>
            </a:r>
            <a:r>
              <a:rPr lang="en"/>
              <a:t>Naresh, Shaoyun, Weishao, Boris, Yang, Jahan, Zahra</a:t>
            </a:r>
            <a:endParaRPr/>
          </a:p>
          <a:p>
            <a:pPr indent="0" lvl="0" marL="0" rtl="0" algn="l">
              <a:lnSpc>
                <a:spcPct val="100000"/>
              </a:lnSpc>
              <a:spcBef>
                <a:spcPts val="0"/>
              </a:spcBef>
              <a:spcAft>
                <a:spcPts val="0"/>
              </a:spcAft>
              <a:buSzPts val="2400"/>
              <a:buNone/>
            </a:pPr>
            <a:r>
              <a:rPr lang="en"/>
              <a:t>Group: </a:t>
            </a:r>
            <a:r>
              <a:rPr lang="en"/>
              <a:t>Rendang | G1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rot="394234">
            <a:off x="5692518" y="1991440"/>
            <a:ext cx="1960540" cy="1089871"/>
          </a:xfrm>
          <a:prstGeom prst="rect">
            <a:avLst/>
          </a:prstGeom>
          <a:noFill/>
          <a:ln>
            <a:noFill/>
          </a:ln>
        </p:spPr>
      </p:pic>
      <p:sp>
        <p:nvSpPr>
          <p:cNvPr id="144" name="Google Shape;144;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5" name="Google Shape;145;p26"/>
          <p:cNvSpPr txBox="1"/>
          <p:nvPr>
            <p:ph idx="1" type="body"/>
          </p:nvPr>
        </p:nvSpPr>
        <p:spPr>
          <a:xfrm>
            <a:off x="-49525" y="916050"/>
            <a:ext cx="64743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accent2"/>
              </a:buClr>
              <a:buSzPts val="1600"/>
              <a:buChar char="●"/>
            </a:pPr>
            <a:r>
              <a:rPr lang="en" sz="1600">
                <a:solidFill>
                  <a:schemeClr val="accent2"/>
                </a:solidFill>
              </a:rPr>
              <a:t>Unlike the human visual system, image classifiers suffer from </a:t>
            </a:r>
            <a:r>
              <a:rPr lang="en" sz="1600" u="sng">
                <a:solidFill>
                  <a:schemeClr val="accent2"/>
                </a:solidFill>
              </a:rPr>
              <a:t>noisy conditions</a:t>
            </a:r>
            <a:r>
              <a:rPr lang="en" sz="1600">
                <a:solidFill>
                  <a:schemeClr val="accent2"/>
                </a:solidFill>
              </a:rPr>
              <a:t>: Blurry, low-contrast, night-time or white noise.</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0" lvl="0" marL="457200" rtl="0" algn="just">
              <a:spcBef>
                <a:spcPts val="0"/>
              </a:spcBef>
              <a:spcAft>
                <a:spcPts val="0"/>
              </a:spcAft>
              <a:buNone/>
            </a:pPr>
            <a:r>
              <a:t/>
            </a:r>
            <a:endParaRPr sz="700">
              <a:solidFill>
                <a:schemeClr val="accent2"/>
              </a:solidFill>
            </a:endParaRPr>
          </a:p>
          <a:p>
            <a:pPr indent="-330200" lvl="0" marL="457200" rtl="0" algn="just">
              <a:spcBef>
                <a:spcPts val="0"/>
              </a:spcBef>
              <a:spcAft>
                <a:spcPts val="0"/>
              </a:spcAft>
              <a:buClr>
                <a:schemeClr val="accent2"/>
              </a:buClr>
              <a:buSzPts val="1600"/>
              <a:buChar char="●"/>
            </a:pPr>
            <a:r>
              <a:rPr lang="en" sz="1600">
                <a:solidFill>
                  <a:schemeClr val="accent2"/>
                </a:solidFill>
              </a:rPr>
              <a:t>How does the visual system in the brain solve noisy object classification?</a:t>
            </a:r>
            <a:endParaRPr sz="1600">
              <a:solidFill>
                <a:schemeClr val="accent2"/>
              </a:solidFill>
            </a:endParaRPr>
          </a:p>
          <a:p>
            <a:pPr indent="0" lvl="0" marL="0" rtl="0" algn="just">
              <a:spcBef>
                <a:spcPts val="0"/>
              </a:spcBef>
              <a:spcAft>
                <a:spcPts val="0"/>
              </a:spcAft>
              <a:buNone/>
            </a:pPr>
            <a:r>
              <a:t/>
            </a:r>
            <a:endParaRPr sz="1600">
              <a:solidFill>
                <a:schemeClr val="accent2"/>
              </a:solidFill>
            </a:endParaRPr>
          </a:p>
          <a:p>
            <a:pPr indent="-330200" lvl="0" marL="457200" rtl="0" algn="just">
              <a:spcBef>
                <a:spcPts val="0"/>
              </a:spcBef>
              <a:spcAft>
                <a:spcPts val="0"/>
              </a:spcAft>
              <a:buClr>
                <a:schemeClr val="accent2"/>
              </a:buClr>
              <a:buSzPts val="1600"/>
              <a:buChar char="●"/>
            </a:pPr>
            <a:r>
              <a:rPr lang="en" sz="1600">
                <a:solidFill>
                  <a:schemeClr val="accent2"/>
                </a:solidFill>
              </a:rPr>
              <a:t>Does </a:t>
            </a:r>
            <a:r>
              <a:rPr lang="en" sz="1600" u="sng">
                <a:solidFill>
                  <a:schemeClr val="accent2"/>
                </a:solidFill>
              </a:rPr>
              <a:t>prior experience with clean images</a:t>
            </a:r>
            <a:r>
              <a:rPr lang="en" sz="1600">
                <a:solidFill>
                  <a:schemeClr val="accent2"/>
                </a:solidFill>
              </a:rPr>
              <a:t> help? To what extend?</a:t>
            </a:r>
            <a:endParaRPr sz="1300">
              <a:solidFill>
                <a:schemeClr val="accent2"/>
              </a:solidFill>
            </a:endParaRPr>
          </a:p>
        </p:txBody>
      </p:sp>
      <p:pic>
        <p:nvPicPr>
          <p:cNvPr id="146" name="Google Shape;146;p26"/>
          <p:cNvPicPr preferRelativeResize="0"/>
          <p:nvPr/>
        </p:nvPicPr>
        <p:blipFill>
          <a:blip r:embed="rId4">
            <a:alphaModFix/>
          </a:blip>
          <a:stretch>
            <a:fillRect/>
          </a:stretch>
        </p:blipFill>
        <p:spPr>
          <a:xfrm rot="-276993">
            <a:off x="267732" y="1977753"/>
            <a:ext cx="1742286" cy="871143"/>
          </a:xfrm>
          <a:prstGeom prst="rect">
            <a:avLst/>
          </a:prstGeom>
          <a:noFill/>
          <a:ln>
            <a:noFill/>
          </a:ln>
        </p:spPr>
      </p:pic>
      <p:pic>
        <p:nvPicPr>
          <p:cNvPr id="147" name="Google Shape;147;p26"/>
          <p:cNvPicPr preferRelativeResize="0"/>
          <p:nvPr/>
        </p:nvPicPr>
        <p:blipFill>
          <a:blip r:embed="rId5">
            <a:alphaModFix/>
          </a:blip>
          <a:stretch>
            <a:fillRect/>
          </a:stretch>
        </p:blipFill>
        <p:spPr>
          <a:xfrm rot="200140">
            <a:off x="2267438" y="1794438"/>
            <a:ext cx="1241373" cy="1241373"/>
          </a:xfrm>
          <a:prstGeom prst="rect">
            <a:avLst/>
          </a:prstGeom>
          <a:noFill/>
          <a:ln>
            <a:noFill/>
          </a:ln>
        </p:spPr>
      </p:pic>
      <p:pic>
        <p:nvPicPr>
          <p:cNvPr id="148" name="Google Shape;148;p26"/>
          <p:cNvPicPr preferRelativeResize="0"/>
          <p:nvPr/>
        </p:nvPicPr>
        <p:blipFill rotWithShape="1">
          <a:blip r:embed="rId6">
            <a:alphaModFix/>
          </a:blip>
          <a:srcRect b="0" l="11571" r="9389" t="0"/>
          <a:stretch/>
        </p:blipFill>
        <p:spPr>
          <a:xfrm rot="-185005">
            <a:off x="3792025" y="1978651"/>
            <a:ext cx="1658873" cy="1177750"/>
          </a:xfrm>
          <a:prstGeom prst="rect">
            <a:avLst/>
          </a:prstGeom>
          <a:noFill/>
          <a:ln>
            <a:noFill/>
          </a:ln>
        </p:spPr>
      </p:pic>
      <p:pic>
        <p:nvPicPr>
          <p:cNvPr id="149" name="Google Shape;149;p26"/>
          <p:cNvPicPr preferRelativeResize="0"/>
          <p:nvPr/>
        </p:nvPicPr>
        <p:blipFill rotWithShape="1">
          <a:blip r:embed="rId7">
            <a:alphaModFix/>
          </a:blip>
          <a:srcRect b="0" l="9300" r="6068" t="0"/>
          <a:stretch/>
        </p:blipFill>
        <p:spPr>
          <a:xfrm>
            <a:off x="6652750" y="154225"/>
            <a:ext cx="2373626" cy="1465100"/>
          </a:xfrm>
          <a:prstGeom prst="rect">
            <a:avLst/>
          </a:prstGeom>
          <a:noFill/>
          <a:ln>
            <a:noFill/>
          </a:ln>
        </p:spPr>
      </p:pic>
      <p:sp>
        <p:nvSpPr>
          <p:cNvPr id="150" name="Google Shape;150;p26"/>
          <p:cNvSpPr/>
          <p:nvPr/>
        </p:nvSpPr>
        <p:spPr>
          <a:xfrm>
            <a:off x="6420000" y="3821950"/>
            <a:ext cx="948000" cy="763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accent2"/>
                </a:solidFill>
              </a:rPr>
              <a:t>Prior e</a:t>
            </a:r>
            <a:r>
              <a:rPr lang="en" sz="1000">
                <a:solidFill>
                  <a:schemeClr val="accent2"/>
                </a:solidFill>
              </a:rPr>
              <a:t>xperience with clean images</a:t>
            </a:r>
            <a:endParaRPr sz="1000"/>
          </a:p>
        </p:txBody>
      </p:sp>
      <p:sp>
        <p:nvSpPr>
          <p:cNvPr id="151" name="Google Shape;151;p26"/>
          <p:cNvSpPr/>
          <p:nvPr/>
        </p:nvSpPr>
        <p:spPr>
          <a:xfrm>
            <a:off x="7993725" y="3821950"/>
            <a:ext cx="1071300" cy="763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accent2"/>
                </a:solidFill>
              </a:rPr>
              <a:t>Noisy classification accuracy</a:t>
            </a:r>
            <a:endParaRPr sz="1000"/>
          </a:p>
        </p:txBody>
      </p:sp>
      <p:sp>
        <p:nvSpPr>
          <p:cNvPr id="152" name="Google Shape;152;p26"/>
          <p:cNvSpPr/>
          <p:nvPr/>
        </p:nvSpPr>
        <p:spPr>
          <a:xfrm>
            <a:off x="7473250" y="4061500"/>
            <a:ext cx="452700" cy="31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nvSpPr>
        <p:spPr>
          <a:xfrm>
            <a:off x="7508638" y="3769638"/>
            <a:ext cx="344400" cy="47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900">
                <a:solidFill>
                  <a:srgbClr val="FF0000"/>
                </a:solidFill>
                <a:latin typeface="Ubuntu"/>
                <a:ea typeface="Ubuntu"/>
                <a:cs typeface="Ubuntu"/>
                <a:sym typeface="Ubuntu"/>
              </a:rPr>
              <a:t>?</a:t>
            </a:r>
            <a:r>
              <a:rPr b="1" lang="en" sz="1900">
                <a:solidFill>
                  <a:srgbClr val="FF0000"/>
                </a:solidFill>
              </a:rPr>
              <a:t> </a:t>
            </a:r>
            <a:endParaRPr b="1" sz="17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Hypotheses</a:t>
            </a:r>
            <a:endParaRPr/>
          </a:p>
        </p:txBody>
      </p:sp>
      <p:sp>
        <p:nvSpPr>
          <p:cNvPr id="159" name="Google Shape;159;p27"/>
          <p:cNvSpPr txBox="1"/>
          <p:nvPr>
            <p:ph idx="1" type="body"/>
          </p:nvPr>
        </p:nvSpPr>
        <p:spPr>
          <a:xfrm>
            <a:off x="311700" y="2670550"/>
            <a:ext cx="8520600" cy="2295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AutoNum type="arabicPeriod"/>
            </a:pPr>
            <a:r>
              <a:rPr lang="en" sz="1500">
                <a:solidFill>
                  <a:schemeClr val="accent2"/>
                </a:solidFill>
              </a:rPr>
              <a:t>Hyperparameter tuning:</a:t>
            </a:r>
            <a:r>
              <a:rPr lang="en" sz="1500"/>
              <a:t> </a:t>
            </a:r>
            <a:r>
              <a:rPr lang="en" sz="1400"/>
              <a:t>The tuned expert learner outperforms the naive learner.</a:t>
            </a:r>
            <a:endParaRPr sz="1400"/>
          </a:p>
          <a:p>
            <a:pPr indent="0" lvl="0" marL="0" rtl="0" algn="just">
              <a:spcBef>
                <a:spcPts val="0"/>
              </a:spcBef>
              <a:spcAft>
                <a:spcPts val="0"/>
              </a:spcAft>
              <a:buNone/>
            </a:pPr>
            <a:r>
              <a:t/>
            </a:r>
            <a:endParaRPr sz="1500"/>
          </a:p>
          <a:p>
            <a:pPr indent="-330200" lvl="0" marL="457200" rtl="0" algn="just">
              <a:spcBef>
                <a:spcPts val="0"/>
              </a:spcBef>
              <a:spcAft>
                <a:spcPts val="0"/>
              </a:spcAft>
              <a:buSzPts val="1600"/>
              <a:buAutoNum type="arabicPeriod"/>
            </a:pPr>
            <a:r>
              <a:rPr lang="en" sz="1500">
                <a:solidFill>
                  <a:schemeClr val="accent2"/>
                </a:solidFill>
              </a:rPr>
              <a:t>Different sources of n</a:t>
            </a:r>
            <a:r>
              <a:rPr lang="en" sz="1500">
                <a:solidFill>
                  <a:schemeClr val="accent2"/>
                </a:solidFill>
              </a:rPr>
              <a:t>oise with different complexities</a:t>
            </a:r>
            <a:r>
              <a:rPr lang="en" sz="1500">
                <a:solidFill>
                  <a:schemeClr val="accent2"/>
                </a:solidFill>
              </a:rPr>
              <a:t>:</a:t>
            </a:r>
            <a:r>
              <a:rPr lang="en" sz="1500"/>
              <a:t> </a:t>
            </a:r>
            <a:r>
              <a:rPr lang="en" sz="1400"/>
              <a:t>Expert learner outperforms naive learner in other noisy scenarios. In addition, how does image pixel variability relate to model performance.</a:t>
            </a:r>
            <a:r>
              <a:rPr lang="en" sz="1500"/>
              <a:t>	</a:t>
            </a:r>
            <a:endParaRPr sz="1500"/>
          </a:p>
          <a:p>
            <a:pPr indent="0" lvl="0" marL="457200" rtl="0" algn="just">
              <a:spcBef>
                <a:spcPts val="0"/>
              </a:spcBef>
              <a:spcAft>
                <a:spcPts val="0"/>
              </a:spcAft>
              <a:buNone/>
            </a:pPr>
            <a:r>
              <a:t/>
            </a:r>
            <a:endParaRPr sz="1500"/>
          </a:p>
          <a:p>
            <a:pPr indent="-330200" lvl="0" marL="457200" rtl="0" algn="just">
              <a:spcBef>
                <a:spcPts val="0"/>
              </a:spcBef>
              <a:spcAft>
                <a:spcPts val="0"/>
              </a:spcAft>
              <a:buSzPts val="1600"/>
              <a:buAutoNum type="arabicPeriod"/>
            </a:pPr>
            <a:r>
              <a:rPr lang="en" sz="1500">
                <a:solidFill>
                  <a:schemeClr val="accent2"/>
                </a:solidFill>
              </a:rPr>
              <a:t>Model’s representations vs brain imaging data:</a:t>
            </a:r>
            <a:r>
              <a:rPr lang="en" sz="1500"/>
              <a:t> </a:t>
            </a:r>
            <a:r>
              <a:rPr lang="en" sz="1400"/>
              <a:t>The internal representations of the expert model better aligns with </a:t>
            </a:r>
            <a:r>
              <a:rPr lang="en" sz="1400" u="sng">
                <a:solidFill>
                  <a:schemeClr val="accent2"/>
                </a:solidFill>
              </a:rPr>
              <a:t>fMRI data we get from Abdelhack’s lab</a:t>
            </a:r>
            <a:r>
              <a:rPr lang="en" sz="1400">
                <a:solidFill>
                  <a:schemeClr val="accent2"/>
                </a:solidFill>
              </a:rPr>
              <a:t> </a:t>
            </a:r>
            <a:r>
              <a:rPr lang="en" sz="1100"/>
              <a:t>[Abdelhack, M., &amp; Kamitani, Y., </a:t>
            </a:r>
            <a:r>
              <a:rPr lang="en" sz="1000">
                <a:solidFill>
                  <a:srgbClr val="666666"/>
                </a:solidFill>
              </a:rPr>
              <a:t>Sharpening of Hierarchical Visual Feature Representations of Blurred Images (2018)</a:t>
            </a:r>
            <a:r>
              <a:rPr lang="en" sz="1100"/>
              <a:t>].</a:t>
            </a:r>
            <a:endParaRPr sz="1100"/>
          </a:p>
        </p:txBody>
      </p:sp>
      <p:sp>
        <p:nvSpPr>
          <p:cNvPr id="160" name="Google Shape;160;p27"/>
          <p:cNvSpPr txBox="1"/>
          <p:nvPr/>
        </p:nvSpPr>
        <p:spPr>
          <a:xfrm>
            <a:off x="401350" y="795475"/>
            <a:ext cx="8430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accent2"/>
                </a:solidFill>
              </a:rPr>
              <a:t>Two AlexNets, trained o</a:t>
            </a:r>
            <a:r>
              <a:rPr lang="en" sz="1500">
                <a:solidFill>
                  <a:schemeClr val="accent2"/>
                </a:solidFill>
              </a:rPr>
              <a:t>n </a:t>
            </a:r>
            <a:r>
              <a:rPr lang="en" sz="1500" u="sng">
                <a:solidFill>
                  <a:schemeClr val="accent2"/>
                </a:solidFill>
              </a:rPr>
              <a:t>the </a:t>
            </a:r>
            <a:r>
              <a:rPr lang="en" sz="1500" u="sng">
                <a:solidFill>
                  <a:schemeClr val="accent2"/>
                </a:solidFill>
              </a:rPr>
              <a:t>Asirra dataset</a:t>
            </a:r>
            <a:r>
              <a:rPr lang="en" sz="1500">
                <a:solidFill>
                  <a:schemeClr val="accent2"/>
                </a:solidFill>
              </a:rPr>
              <a:t> (clean and blurry, cats and dogs images).</a:t>
            </a:r>
            <a:endParaRPr/>
          </a:p>
        </p:txBody>
      </p:sp>
      <p:pic>
        <p:nvPicPr>
          <p:cNvPr id="161" name="Google Shape;161;p27"/>
          <p:cNvPicPr preferRelativeResize="0"/>
          <p:nvPr/>
        </p:nvPicPr>
        <p:blipFill rotWithShape="1">
          <a:blip r:embed="rId3">
            <a:alphaModFix/>
          </a:blip>
          <a:srcRect b="14698" l="8968" r="13040" t="12679"/>
          <a:stretch/>
        </p:blipFill>
        <p:spPr>
          <a:xfrm>
            <a:off x="2377900" y="1326825"/>
            <a:ext cx="1079290" cy="1004987"/>
          </a:xfrm>
          <a:prstGeom prst="rect">
            <a:avLst/>
          </a:prstGeom>
          <a:noFill/>
          <a:ln>
            <a:noFill/>
          </a:ln>
        </p:spPr>
      </p:pic>
      <p:pic>
        <p:nvPicPr>
          <p:cNvPr id="162" name="Google Shape;162;p27"/>
          <p:cNvPicPr preferRelativeResize="0"/>
          <p:nvPr/>
        </p:nvPicPr>
        <p:blipFill rotWithShape="1">
          <a:blip r:embed="rId4">
            <a:alphaModFix/>
          </a:blip>
          <a:srcRect b="0" l="77751" r="0" t="0"/>
          <a:stretch/>
        </p:blipFill>
        <p:spPr>
          <a:xfrm>
            <a:off x="6353226" y="1422600"/>
            <a:ext cx="724375" cy="833000"/>
          </a:xfrm>
          <a:prstGeom prst="rect">
            <a:avLst/>
          </a:prstGeom>
          <a:noFill/>
          <a:ln>
            <a:noFill/>
          </a:ln>
          <a:effectLst>
            <a:outerShdw blurRad="57150" rotWithShape="0" algn="bl" dir="5400000" dist="19050">
              <a:srgbClr val="000000">
                <a:alpha val="50000"/>
              </a:srgbClr>
            </a:outerShdw>
          </a:effectLst>
        </p:spPr>
      </p:pic>
      <p:pic>
        <p:nvPicPr>
          <p:cNvPr id="163" name="Google Shape;163;p27"/>
          <p:cNvPicPr preferRelativeResize="0"/>
          <p:nvPr/>
        </p:nvPicPr>
        <p:blipFill rotWithShape="1">
          <a:blip r:embed="rId4">
            <a:alphaModFix/>
          </a:blip>
          <a:srcRect b="0" l="52210" r="26629" t="0"/>
          <a:stretch/>
        </p:blipFill>
        <p:spPr>
          <a:xfrm>
            <a:off x="5609688" y="1222525"/>
            <a:ext cx="688950" cy="833000"/>
          </a:xfrm>
          <a:prstGeom prst="rect">
            <a:avLst/>
          </a:prstGeom>
          <a:noFill/>
          <a:ln>
            <a:noFill/>
          </a:ln>
          <a:effectLst>
            <a:outerShdw blurRad="57150" rotWithShape="0" algn="bl" dir="5400000" dist="19050">
              <a:srgbClr val="000000">
                <a:alpha val="50000"/>
              </a:srgbClr>
            </a:outerShdw>
          </a:effectLst>
        </p:spPr>
      </p:pic>
      <p:sp>
        <p:nvSpPr>
          <p:cNvPr id="164" name="Google Shape;164;p27"/>
          <p:cNvSpPr txBox="1"/>
          <p:nvPr/>
        </p:nvSpPr>
        <p:spPr>
          <a:xfrm>
            <a:off x="2326700" y="2255600"/>
            <a:ext cx="1374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100">
                <a:solidFill>
                  <a:schemeClr val="accent2"/>
                </a:solidFill>
              </a:rPr>
              <a:t>The naive </a:t>
            </a:r>
            <a:r>
              <a:rPr b="1" lang="en" sz="1100">
                <a:solidFill>
                  <a:schemeClr val="accent2"/>
                </a:solidFill>
              </a:rPr>
              <a:t>learner</a:t>
            </a:r>
            <a:endParaRPr b="1" sz="1100"/>
          </a:p>
        </p:txBody>
      </p:sp>
      <p:sp>
        <p:nvSpPr>
          <p:cNvPr id="165" name="Google Shape;165;p27"/>
          <p:cNvSpPr/>
          <p:nvPr/>
        </p:nvSpPr>
        <p:spPr>
          <a:xfrm>
            <a:off x="1932650" y="1672713"/>
            <a:ext cx="344400" cy="31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7"/>
          <p:cNvPicPr preferRelativeResize="0"/>
          <p:nvPr/>
        </p:nvPicPr>
        <p:blipFill rotWithShape="1">
          <a:blip r:embed="rId5">
            <a:alphaModFix/>
          </a:blip>
          <a:srcRect b="14698" l="8968" r="13040" t="12679"/>
          <a:stretch/>
        </p:blipFill>
        <p:spPr>
          <a:xfrm flipH="1">
            <a:off x="4066281" y="1326825"/>
            <a:ext cx="1079300" cy="1004975"/>
          </a:xfrm>
          <a:prstGeom prst="rect">
            <a:avLst/>
          </a:prstGeom>
          <a:noFill/>
          <a:ln>
            <a:noFill/>
          </a:ln>
        </p:spPr>
      </p:pic>
      <p:sp>
        <p:nvSpPr>
          <p:cNvPr id="167" name="Google Shape;167;p27"/>
          <p:cNvSpPr txBox="1"/>
          <p:nvPr/>
        </p:nvSpPr>
        <p:spPr>
          <a:xfrm>
            <a:off x="3868951" y="2255600"/>
            <a:ext cx="1446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100">
                <a:solidFill>
                  <a:schemeClr val="accent2"/>
                </a:solidFill>
              </a:rPr>
              <a:t>The expert learner</a:t>
            </a:r>
            <a:endParaRPr b="1" sz="1100"/>
          </a:p>
        </p:txBody>
      </p:sp>
      <p:pic>
        <p:nvPicPr>
          <p:cNvPr id="168" name="Google Shape;168;p27"/>
          <p:cNvPicPr preferRelativeResize="0"/>
          <p:nvPr/>
        </p:nvPicPr>
        <p:blipFill rotWithShape="1">
          <a:blip r:embed="rId4">
            <a:alphaModFix/>
          </a:blip>
          <a:srcRect b="0" l="0" r="77751" t="0"/>
          <a:stretch/>
        </p:blipFill>
        <p:spPr>
          <a:xfrm>
            <a:off x="7522307" y="1222513"/>
            <a:ext cx="724375" cy="833000"/>
          </a:xfrm>
          <a:prstGeom prst="rect">
            <a:avLst/>
          </a:prstGeom>
          <a:noFill/>
          <a:ln>
            <a:noFill/>
          </a:ln>
          <a:effectLst>
            <a:outerShdw blurRad="57150" rotWithShape="0" algn="bl" dir="5400000" dist="19050">
              <a:srgbClr val="000000">
                <a:alpha val="50000"/>
              </a:srgbClr>
            </a:outerShdw>
          </a:effectLst>
        </p:spPr>
      </p:pic>
      <p:pic>
        <p:nvPicPr>
          <p:cNvPr id="169" name="Google Shape;169;p27"/>
          <p:cNvPicPr preferRelativeResize="0"/>
          <p:nvPr/>
        </p:nvPicPr>
        <p:blipFill rotWithShape="1">
          <a:blip r:embed="rId4">
            <a:alphaModFix/>
          </a:blip>
          <a:srcRect b="0" l="26829" r="52009" t="0"/>
          <a:stretch/>
        </p:blipFill>
        <p:spPr>
          <a:xfrm>
            <a:off x="8292400" y="1430225"/>
            <a:ext cx="688950" cy="833000"/>
          </a:xfrm>
          <a:prstGeom prst="rect">
            <a:avLst/>
          </a:prstGeom>
          <a:noFill/>
          <a:ln>
            <a:noFill/>
          </a:ln>
          <a:effectLst>
            <a:outerShdw blurRad="57150" rotWithShape="0" algn="bl" dir="5400000" dist="19050">
              <a:srgbClr val="000000">
                <a:alpha val="50000"/>
              </a:srgbClr>
            </a:outerShdw>
          </a:effectLst>
        </p:spPr>
      </p:pic>
      <p:pic>
        <p:nvPicPr>
          <p:cNvPr id="170" name="Google Shape;170;p27"/>
          <p:cNvPicPr preferRelativeResize="0"/>
          <p:nvPr/>
        </p:nvPicPr>
        <p:blipFill rotWithShape="1">
          <a:blip r:embed="rId4">
            <a:alphaModFix/>
          </a:blip>
          <a:srcRect b="0" l="52210" r="26629" t="0"/>
          <a:stretch/>
        </p:blipFill>
        <p:spPr>
          <a:xfrm>
            <a:off x="366925" y="1222525"/>
            <a:ext cx="688950" cy="833000"/>
          </a:xfrm>
          <a:prstGeom prst="rect">
            <a:avLst/>
          </a:prstGeom>
          <a:noFill/>
          <a:ln>
            <a:noFill/>
          </a:ln>
          <a:effectLst>
            <a:outerShdw blurRad="57150" rotWithShape="0" algn="bl" dir="5400000" dist="19050">
              <a:srgbClr val="000000">
                <a:alpha val="50000"/>
              </a:srgbClr>
            </a:outerShdw>
          </a:effectLst>
        </p:spPr>
      </p:pic>
      <p:pic>
        <p:nvPicPr>
          <p:cNvPr id="171" name="Google Shape;171;p27"/>
          <p:cNvPicPr preferRelativeResize="0"/>
          <p:nvPr/>
        </p:nvPicPr>
        <p:blipFill rotWithShape="1">
          <a:blip r:embed="rId4">
            <a:alphaModFix/>
          </a:blip>
          <a:srcRect b="0" l="77751" r="0" t="0"/>
          <a:stretch/>
        </p:blipFill>
        <p:spPr>
          <a:xfrm>
            <a:off x="1132076" y="1412813"/>
            <a:ext cx="724375" cy="833000"/>
          </a:xfrm>
          <a:prstGeom prst="rect">
            <a:avLst/>
          </a:prstGeom>
          <a:noFill/>
          <a:ln>
            <a:noFill/>
          </a:ln>
          <a:effectLst>
            <a:outerShdw blurRad="57150" rotWithShape="0" algn="bl" dir="5400000" dist="19050">
              <a:srgbClr val="000000">
                <a:alpha val="50000"/>
              </a:srgbClr>
            </a:outerShdw>
          </a:effectLst>
        </p:spPr>
      </p:pic>
      <p:sp>
        <p:nvSpPr>
          <p:cNvPr id="172" name="Google Shape;172;p27"/>
          <p:cNvSpPr/>
          <p:nvPr/>
        </p:nvSpPr>
        <p:spPr>
          <a:xfrm rot="10800000">
            <a:off x="5183475" y="1672700"/>
            <a:ext cx="344400" cy="31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nvSpPr>
        <p:spPr>
          <a:xfrm>
            <a:off x="3559384" y="1652325"/>
            <a:ext cx="404700" cy="369300"/>
          </a:xfrm>
          <a:prstGeom prst="rect">
            <a:avLst/>
          </a:prstGeom>
          <a:noFill/>
          <a:ln>
            <a:noFill/>
          </a:ln>
          <a:effectLst>
            <a:outerShdw blurRad="57150" rotWithShape="0" algn="bl" dir="5400000" dist="19050">
              <a:schemeClr val="lt2">
                <a:alpha val="50000"/>
              </a:schemeClr>
            </a:outerShdw>
          </a:effectLst>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200">
                <a:solidFill>
                  <a:schemeClr val="dk2"/>
                </a:solidFill>
              </a:rPr>
              <a:t>VS</a:t>
            </a:r>
            <a:endParaRPr b="1" sz="1500">
              <a:solidFill>
                <a:schemeClr val="dk2"/>
              </a:solidFill>
            </a:endParaRPr>
          </a:p>
        </p:txBody>
      </p:sp>
      <p:sp>
        <p:nvSpPr>
          <p:cNvPr id="174" name="Google Shape;174;p27"/>
          <p:cNvSpPr/>
          <p:nvPr/>
        </p:nvSpPr>
        <p:spPr>
          <a:xfrm>
            <a:off x="7132175" y="1659975"/>
            <a:ext cx="344400" cy="354000"/>
          </a:xfrm>
          <a:prstGeom prst="mathPlus">
            <a:avLst>
              <a:gd fmla="val 23520" name="adj1"/>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6103750" y="2255600"/>
            <a:ext cx="724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 sz="1100">
                <a:solidFill>
                  <a:schemeClr val="accent2"/>
                </a:solidFill>
              </a:rPr>
              <a:t>Training</a:t>
            </a:r>
            <a:endParaRPr sz="1100"/>
          </a:p>
        </p:txBody>
      </p:sp>
      <p:sp>
        <p:nvSpPr>
          <p:cNvPr id="176" name="Google Shape;176;p27"/>
          <p:cNvSpPr txBox="1"/>
          <p:nvPr/>
        </p:nvSpPr>
        <p:spPr>
          <a:xfrm>
            <a:off x="7908075" y="2255600"/>
            <a:ext cx="98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 sz="1100">
                <a:solidFill>
                  <a:schemeClr val="accent2"/>
                </a:solidFill>
              </a:rPr>
              <a:t>Pre-training</a:t>
            </a:r>
            <a:endParaRPr sz="1100"/>
          </a:p>
        </p:txBody>
      </p:sp>
      <p:sp>
        <p:nvSpPr>
          <p:cNvPr id="177" name="Google Shape;177;p27"/>
          <p:cNvSpPr txBox="1"/>
          <p:nvPr/>
        </p:nvSpPr>
        <p:spPr>
          <a:xfrm>
            <a:off x="782250" y="2255600"/>
            <a:ext cx="724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 sz="1100">
                <a:solidFill>
                  <a:schemeClr val="accent2"/>
                </a:solidFill>
              </a:rPr>
              <a:t>Training</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1, Hyperparameter tuning</a:t>
            </a:r>
            <a:r>
              <a:rPr lang="en"/>
              <a:t>.</a:t>
            </a:r>
            <a:endParaRPr/>
          </a:p>
        </p:txBody>
      </p:sp>
      <p:graphicFrame>
        <p:nvGraphicFramePr>
          <p:cNvPr id="183" name="Google Shape;183;p28"/>
          <p:cNvGraphicFramePr/>
          <p:nvPr/>
        </p:nvGraphicFramePr>
        <p:xfrm>
          <a:off x="379100" y="2974850"/>
          <a:ext cx="3000000" cy="3000000"/>
        </p:xfrm>
        <a:graphic>
          <a:graphicData uri="http://schemas.openxmlformats.org/drawingml/2006/table">
            <a:tbl>
              <a:tblPr>
                <a:noFill/>
                <a:tableStyleId>{0AC1880E-89CE-472A-B3B8-8A97B6D4F727}</a:tableStyleId>
              </a:tblPr>
              <a:tblGrid>
                <a:gridCol w="800450"/>
                <a:gridCol w="831850"/>
                <a:gridCol w="598025"/>
                <a:gridCol w="677175"/>
                <a:gridCol w="958900"/>
              </a:tblGrid>
              <a:tr h="255000">
                <a:tc>
                  <a:txBody>
                    <a:bodyPr/>
                    <a:lstStyle/>
                    <a:p>
                      <a:pPr indent="0" lvl="0" marL="0" rtl="0" algn="ctr">
                        <a:spcBef>
                          <a:spcPts val="0"/>
                        </a:spcBef>
                        <a:spcAft>
                          <a:spcPts val="0"/>
                        </a:spcAft>
                        <a:buNone/>
                      </a:pPr>
                      <a:r>
                        <a:rPr b="1" lang="en" sz="700"/>
                        <a:t>Optimizers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Adam (default)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AdamW</a:t>
                      </a:r>
                      <a:endParaRPr b="1" sz="700"/>
                    </a:p>
                  </a:txBody>
                  <a:tcPr marT="63500" marB="63500" marR="63500" marL="63500" anchor="ctr"/>
                </a:tc>
                <a:tc>
                  <a:txBody>
                    <a:bodyPr/>
                    <a:lstStyle/>
                    <a:p>
                      <a:pPr indent="0" lvl="0" marL="0" rtl="0" algn="ctr">
                        <a:spcBef>
                          <a:spcPts val="0"/>
                        </a:spcBef>
                        <a:spcAft>
                          <a:spcPts val="0"/>
                        </a:spcAft>
                        <a:buNone/>
                      </a:pPr>
                      <a:r>
                        <a:rPr b="1" lang="en" sz="700"/>
                        <a:t>RMSprop</a:t>
                      </a:r>
                      <a:endParaRPr b="1" sz="700"/>
                    </a:p>
                  </a:txBody>
                  <a:tcPr marT="63500" marB="63500" marR="63500" marL="63500" anchor="ctr"/>
                </a:tc>
                <a:tc>
                  <a:txBody>
                    <a:bodyPr/>
                    <a:lstStyle/>
                    <a:p>
                      <a:pPr indent="0" lvl="0" marL="0" rtl="0" algn="ctr">
                        <a:spcBef>
                          <a:spcPts val="0"/>
                        </a:spcBef>
                        <a:spcAft>
                          <a:spcPts val="0"/>
                        </a:spcAft>
                        <a:buNone/>
                      </a:pPr>
                      <a:r>
                        <a:rPr b="1" lang="en" sz="700"/>
                        <a:t>SGD</a:t>
                      </a:r>
                      <a:endParaRPr b="1" sz="700"/>
                    </a:p>
                  </a:txBody>
                  <a:tcPr marT="63500" marB="63500" marR="63500" marL="63500" anchor="ctr"/>
                </a:tc>
              </a:tr>
              <a:tr h="229675">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87.17</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85.85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78.39</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a:t>
                      </a:r>
                      <a:r>
                        <a:rPr lang="en" sz="800">
                          <a:solidFill>
                            <a:schemeClr val="dk1"/>
                          </a:solidFill>
                        </a:rPr>
                        <a:t>2.17</a:t>
                      </a:r>
                      <a:endParaRPr sz="800">
                        <a:solidFill>
                          <a:schemeClr val="dk1"/>
                        </a:solidFill>
                      </a:endParaRPr>
                    </a:p>
                  </a:txBody>
                  <a:tcPr marT="63500" marB="63500" marR="63500" marL="63500" anchor="ctr"/>
                </a:tc>
              </a:tr>
              <a:tr h="229675">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88.65</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88.05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88.05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a:t>
                      </a:r>
                      <a:r>
                        <a:rPr b="1" lang="en" sz="800">
                          <a:solidFill>
                            <a:schemeClr val="dk1"/>
                          </a:solidFill>
                        </a:rPr>
                        <a:t>5.70</a:t>
                      </a:r>
                      <a:endParaRPr b="1" sz="800">
                        <a:solidFill>
                          <a:schemeClr val="dk1"/>
                        </a:solidFill>
                      </a:endParaRPr>
                    </a:p>
                  </a:txBody>
                  <a:tcPr marT="63500" marB="63500" marR="63500" marL="63500" anchor="ctr"/>
                </a:tc>
              </a:tr>
            </a:tbl>
          </a:graphicData>
        </a:graphic>
      </p:graphicFrame>
      <p:graphicFrame>
        <p:nvGraphicFramePr>
          <p:cNvPr id="184" name="Google Shape;184;p28"/>
          <p:cNvGraphicFramePr/>
          <p:nvPr/>
        </p:nvGraphicFramePr>
        <p:xfrm>
          <a:off x="379088" y="3896850"/>
          <a:ext cx="3000000" cy="3000000"/>
        </p:xfrm>
        <a:graphic>
          <a:graphicData uri="http://schemas.openxmlformats.org/drawingml/2006/table">
            <a:tbl>
              <a:tblPr>
                <a:noFill/>
                <a:tableStyleId>{0AC1880E-89CE-472A-B3B8-8A97B6D4F727}</a:tableStyleId>
              </a:tblPr>
              <a:tblGrid>
                <a:gridCol w="800450"/>
                <a:gridCol w="1144700"/>
                <a:gridCol w="451350"/>
                <a:gridCol w="511000"/>
                <a:gridCol w="958900"/>
              </a:tblGrid>
              <a:tr h="100000">
                <a:tc>
                  <a:txBody>
                    <a:bodyPr/>
                    <a:lstStyle/>
                    <a:p>
                      <a:pPr indent="0" lvl="0" marL="0" rtl="0" algn="ctr">
                        <a:spcBef>
                          <a:spcPts val="0"/>
                        </a:spcBef>
                        <a:spcAft>
                          <a:spcPts val="0"/>
                        </a:spcAft>
                        <a:buNone/>
                      </a:pPr>
                      <a:r>
                        <a:rPr b="1" lang="en" sz="700"/>
                        <a:t>Loss functions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Cross-entropy (default)</a:t>
                      </a:r>
                      <a:endParaRPr b="1" sz="700"/>
                    </a:p>
                  </a:txBody>
                  <a:tcPr marT="63500" marB="63500" marR="63500" marL="63500" anchor="ctr"/>
                </a:tc>
                <a:tc>
                  <a:txBody>
                    <a:bodyPr/>
                    <a:lstStyle/>
                    <a:p>
                      <a:pPr indent="0" lvl="0" marL="0" rtl="0" algn="ctr">
                        <a:spcBef>
                          <a:spcPts val="0"/>
                        </a:spcBef>
                        <a:spcAft>
                          <a:spcPts val="0"/>
                        </a:spcAft>
                        <a:buNone/>
                      </a:pPr>
                      <a:r>
                        <a:rPr b="1" lang="en" sz="700"/>
                        <a:t>MSE</a:t>
                      </a:r>
                      <a:endParaRPr b="1" sz="700"/>
                    </a:p>
                  </a:txBody>
                  <a:tcPr marT="63500" marB="63500" marR="63500" marL="63500" anchor="ctr"/>
                </a:tc>
                <a:tc>
                  <a:txBody>
                    <a:bodyPr/>
                    <a:lstStyle/>
                    <a:p>
                      <a:pPr indent="0" lvl="0" marL="0" rtl="0" algn="ctr">
                        <a:spcBef>
                          <a:spcPts val="0"/>
                        </a:spcBef>
                        <a:spcAft>
                          <a:spcPts val="0"/>
                        </a:spcAft>
                        <a:buNone/>
                      </a:pPr>
                      <a:r>
                        <a:rPr b="1" lang="en" sz="700"/>
                        <a:t>BCE</a:t>
                      </a:r>
                      <a:endParaRPr b="1" sz="700"/>
                    </a:p>
                  </a:txBody>
                  <a:tcPr marT="63500" marB="63500" marR="63500" marL="63500" anchor="ctr">
                    <a:solidFill>
                      <a:schemeClr val="lt1"/>
                    </a:solidFill>
                  </a:tcPr>
                </a:tc>
                <a:tc>
                  <a:txBody>
                    <a:bodyPr/>
                    <a:lstStyle/>
                    <a:p>
                      <a:pPr indent="0" lvl="0" marL="0" rtl="0" algn="ctr">
                        <a:lnSpc>
                          <a:spcPct val="114400"/>
                        </a:lnSpc>
                        <a:spcBef>
                          <a:spcPts val="0"/>
                        </a:spcBef>
                        <a:spcAft>
                          <a:spcPts val="0"/>
                        </a:spcAft>
                        <a:buNone/>
                      </a:pPr>
                      <a:r>
                        <a:rPr b="1" lang="en" sz="700"/>
                        <a:t>BCE With Logits</a:t>
                      </a:r>
                      <a:endParaRPr b="1" sz="700"/>
                    </a:p>
                  </a:txBody>
                  <a:tcPr marT="63500" marB="63500" marR="63500" marL="63500" anchor="ctr">
                    <a:solidFill>
                      <a:schemeClr val="lt1"/>
                    </a:solidFill>
                  </a:tcPr>
                </a:tc>
              </a:tr>
              <a:tr h="218750">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85.45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84.48</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highlight>
                            <a:srgbClr val="FFFFFF"/>
                          </a:highlight>
                        </a:rPr>
                        <a:t>86.05</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86.41</a:t>
                      </a:r>
                      <a:endParaRPr sz="800">
                        <a:solidFill>
                          <a:schemeClr val="dk1"/>
                        </a:solidFill>
                      </a:endParaRPr>
                    </a:p>
                  </a:txBody>
                  <a:tcPr marT="63500" marB="63500" marR="63500" marL="63500" anchor="ctr">
                    <a:solidFill>
                      <a:schemeClr val="lt1"/>
                    </a:solidFill>
                  </a:tcPr>
                </a:tc>
              </a:tr>
              <a:tr h="202125">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89.17</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88.33</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88.13</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89.94</a:t>
                      </a:r>
                      <a:endParaRPr b="1" sz="800">
                        <a:solidFill>
                          <a:schemeClr val="dk1"/>
                        </a:solidFill>
                      </a:endParaRPr>
                    </a:p>
                  </a:txBody>
                  <a:tcPr marT="63500" marB="63500" marR="63500" marL="63500" anchor="ctr">
                    <a:solidFill>
                      <a:schemeClr val="lt1"/>
                    </a:solidFill>
                  </a:tcPr>
                </a:tc>
              </a:tr>
            </a:tbl>
          </a:graphicData>
        </a:graphic>
      </p:graphicFrame>
      <p:graphicFrame>
        <p:nvGraphicFramePr>
          <p:cNvPr id="185" name="Google Shape;185;p28"/>
          <p:cNvGraphicFramePr/>
          <p:nvPr/>
        </p:nvGraphicFramePr>
        <p:xfrm>
          <a:off x="4902375" y="2974863"/>
          <a:ext cx="3000000" cy="3000000"/>
        </p:xfrm>
        <a:graphic>
          <a:graphicData uri="http://schemas.openxmlformats.org/drawingml/2006/table">
            <a:tbl>
              <a:tblPr>
                <a:noFill/>
                <a:tableStyleId>{0AC1880E-89CE-472A-B3B8-8A97B6D4F727}</a:tableStyleId>
              </a:tblPr>
              <a:tblGrid>
                <a:gridCol w="1144000"/>
                <a:gridCol w="869175"/>
                <a:gridCol w="754100"/>
                <a:gridCol w="1075100"/>
              </a:tblGrid>
              <a:tr h="100000">
                <a:tc>
                  <a:txBody>
                    <a:bodyPr/>
                    <a:lstStyle/>
                    <a:p>
                      <a:pPr indent="0" lvl="0" marL="0" rtl="0" algn="ctr">
                        <a:spcBef>
                          <a:spcPts val="0"/>
                        </a:spcBef>
                        <a:spcAft>
                          <a:spcPts val="0"/>
                        </a:spcAft>
                        <a:buNone/>
                      </a:pPr>
                      <a:r>
                        <a:rPr b="1" lang="en" sz="700"/>
                        <a:t>Batch sizes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64</a:t>
                      </a:r>
                      <a:endParaRPr b="1" sz="700"/>
                    </a:p>
                  </a:txBody>
                  <a:tcPr marT="63500" marB="63500" marR="63500" marL="63500" anchor="ctr"/>
                </a:tc>
                <a:tc>
                  <a:txBody>
                    <a:bodyPr/>
                    <a:lstStyle/>
                    <a:p>
                      <a:pPr indent="0" lvl="0" marL="0" rtl="0" algn="ctr">
                        <a:spcBef>
                          <a:spcPts val="0"/>
                        </a:spcBef>
                        <a:spcAft>
                          <a:spcPts val="0"/>
                        </a:spcAft>
                        <a:buNone/>
                      </a:pPr>
                      <a:r>
                        <a:rPr b="1" lang="en" sz="700"/>
                        <a:t>128 (default)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256</a:t>
                      </a:r>
                      <a:endParaRPr b="1" sz="700"/>
                    </a:p>
                  </a:txBody>
                  <a:tcPr marT="63500" marB="63500" marR="63500" marL="63500" anchor="ctr"/>
                </a:tc>
              </a:tr>
              <a:tr h="236325">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87.85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85.45</a:t>
                      </a:r>
                      <a:endParaRPr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lang="en" sz="800">
                          <a:solidFill>
                            <a:schemeClr val="dk1"/>
                          </a:solidFill>
                        </a:rPr>
                        <a:t>85.08</a:t>
                      </a:r>
                      <a:endParaRPr sz="800">
                        <a:solidFill>
                          <a:schemeClr val="dk1"/>
                        </a:solidFill>
                      </a:endParaRPr>
                    </a:p>
                  </a:txBody>
                  <a:tcPr marT="63500" marB="63500" marR="63500" marL="63500" anchor="ctr"/>
                </a:tc>
              </a:tr>
              <a:tr h="255000">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87.81</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89.17</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88.89</a:t>
                      </a:r>
                      <a:endParaRPr b="1" sz="800">
                        <a:solidFill>
                          <a:schemeClr val="dk1"/>
                        </a:solidFill>
                      </a:endParaRPr>
                    </a:p>
                  </a:txBody>
                  <a:tcPr marT="63500" marB="63500" marR="63500" marL="63500" anchor="ctr"/>
                </a:tc>
              </a:tr>
            </a:tbl>
          </a:graphicData>
        </a:graphic>
      </p:graphicFrame>
      <p:graphicFrame>
        <p:nvGraphicFramePr>
          <p:cNvPr id="186" name="Google Shape;186;p28"/>
          <p:cNvGraphicFramePr/>
          <p:nvPr/>
        </p:nvGraphicFramePr>
        <p:xfrm>
          <a:off x="2579825" y="2037988"/>
          <a:ext cx="3000000" cy="3000000"/>
        </p:xfrm>
        <a:graphic>
          <a:graphicData uri="http://schemas.openxmlformats.org/drawingml/2006/table">
            <a:tbl>
              <a:tblPr>
                <a:noFill/>
                <a:tableStyleId>{0AC1880E-89CE-472A-B3B8-8A97B6D4F727}</a:tableStyleId>
              </a:tblPr>
              <a:tblGrid>
                <a:gridCol w="759275"/>
                <a:gridCol w="519825"/>
                <a:gridCol w="596825"/>
                <a:gridCol w="887675"/>
                <a:gridCol w="595575"/>
                <a:gridCol w="557700"/>
              </a:tblGrid>
              <a:tr h="239400">
                <a:tc>
                  <a:txBody>
                    <a:bodyPr/>
                    <a:lstStyle/>
                    <a:p>
                      <a:pPr indent="0" lvl="0" marL="0" rtl="0" algn="ctr">
                        <a:spcBef>
                          <a:spcPts val="0"/>
                        </a:spcBef>
                        <a:spcAft>
                          <a:spcPts val="0"/>
                        </a:spcAft>
                        <a:buNone/>
                      </a:pPr>
                      <a:r>
                        <a:rPr b="1" lang="en" sz="700"/>
                        <a:t>Learning rates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800"/>
                        <a:t>5e-3</a:t>
                      </a:r>
                      <a:endParaRPr b="1" sz="800"/>
                    </a:p>
                  </a:txBody>
                  <a:tcPr marT="63500" marB="63500" marR="63500" marL="63500" anchor="ctr"/>
                </a:tc>
                <a:tc>
                  <a:txBody>
                    <a:bodyPr/>
                    <a:lstStyle/>
                    <a:p>
                      <a:pPr indent="0" lvl="0" marL="0" rtl="0" algn="ctr">
                        <a:spcBef>
                          <a:spcPts val="0"/>
                        </a:spcBef>
                        <a:spcAft>
                          <a:spcPts val="0"/>
                        </a:spcAft>
                        <a:buNone/>
                      </a:pPr>
                      <a:r>
                        <a:rPr b="1" lang="en" sz="800"/>
                        <a:t>1e-3</a:t>
                      </a:r>
                      <a:endParaRPr b="1" sz="800"/>
                    </a:p>
                  </a:txBody>
                  <a:tcPr marT="63500" marB="63500" marR="63500" marL="63500" anchor="ctr"/>
                </a:tc>
                <a:tc>
                  <a:txBody>
                    <a:bodyPr/>
                    <a:lstStyle/>
                    <a:p>
                      <a:pPr indent="0" lvl="0" marL="0" rtl="0" algn="ctr">
                        <a:spcBef>
                          <a:spcPts val="0"/>
                        </a:spcBef>
                        <a:spcAft>
                          <a:spcPts val="0"/>
                        </a:spcAft>
                        <a:buNone/>
                      </a:pPr>
                      <a:r>
                        <a:rPr b="1" lang="en" sz="800"/>
                        <a:t>3e-4 (default)</a:t>
                      </a:r>
                      <a:endParaRPr b="1" sz="8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t>1e-4</a:t>
                      </a:r>
                      <a:endParaRPr b="1" sz="800"/>
                    </a:p>
                  </a:txBody>
                  <a:tcPr marT="63500" marB="63500" marR="63500" marL="63500" anchor="ctr"/>
                </a:tc>
                <a:tc>
                  <a:txBody>
                    <a:bodyPr/>
                    <a:lstStyle/>
                    <a:p>
                      <a:pPr indent="0" lvl="0" marL="0" rtl="0" algn="ctr">
                        <a:spcBef>
                          <a:spcPts val="0"/>
                        </a:spcBef>
                        <a:spcAft>
                          <a:spcPts val="0"/>
                        </a:spcAft>
                        <a:buNone/>
                      </a:pPr>
                      <a:r>
                        <a:rPr b="1" lang="en" sz="800"/>
                        <a:t>1e-5</a:t>
                      </a:r>
                      <a:endParaRPr b="1" sz="800"/>
                    </a:p>
                  </a:txBody>
                  <a:tcPr marT="63500" marB="63500" marR="63500" marL="63500" anchor="ctr"/>
                </a:tc>
              </a:tr>
              <a:tr h="226975">
                <a:tc>
                  <a:txBody>
                    <a:bodyPr/>
                    <a:lstStyle/>
                    <a:p>
                      <a:pPr indent="0" lvl="0" marL="0" rtl="0" algn="ctr">
                        <a:spcBef>
                          <a:spcPts val="0"/>
                        </a:spcBef>
                        <a:spcAft>
                          <a:spcPts val="0"/>
                        </a:spcAft>
                        <a:buNone/>
                      </a:pPr>
                      <a:r>
                        <a:rPr b="1" lang="en" sz="700"/>
                        <a:t>Naive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69.65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85.04</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86.93</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84.88</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80.03</a:t>
                      </a:r>
                      <a:endParaRPr sz="800">
                        <a:solidFill>
                          <a:schemeClr val="dk1"/>
                        </a:solidFill>
                      </a:endParaRPr>
                    </a:p>
                  </a:txBody>
                  <a:tcPr marT="63500" marB="63500" marR="63500" marL="63500" anchor="ctr"/>
                </a:tc>
              </a:tr>
              <a:tr h="209725">
                <a:tc>
                  <a:txBody>
                    <a:bodyPr/>
                    <a:lstStyle/>
                    <a:p>
                      <a:pPr indent="0" lvl="0" marL="0" rtl="0" algn="ctr">
                        <a:spcBef>
                          <a:spcPts val="0"/>
                        </a:spcBef>
                        <a:spcAft>
                          <a:spcPts val="0"/>
                        </a:spcAft>
                        <a:buNone/>
                      </a:pPr>
                      <a:r>
                        <a:rPr b="1" lang="en" sz="700"/>
                        <a:t>Expert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81.80</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88.09</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89.25</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88.29</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81.72</a:t>
                      </a:r>
                      <a:endParaRPr b="1" sz="800">
                        <a:solidFill>
                          <a:schemeClr val="dk1"/>
                        </a:solidFill>
                      </a:endParaRPr>
                    </a:p>
                  </a:txBody>
                  <a:tcPr marT="63500" marB="63500" marR="63500" marL="63500" anchor="ctr"/>
                </a:tc>
              </a:tr>
            </a:tbl>
          </a:graphicData>
        </a:graphic>
      </p:graphicFrame>
      <p:graphicFrame>
        <p:nvGraphicFramePr>
          <p:cNvPr id="187" name="Google Shape;187;p28"/>
          <p:cNvGraphicFramePr/>
          <p:nvPr/>
        </p:nvGraphicFramePr>
        <p:xfrm>
          <a:off x="4902375" y="3896850"/>
          <a:ext cx="3000000" cy="3000000"/>
        </p:xfrm>
        <a:graphic>
          <a:graphicData uri="http://schemas.openxmlformats.org/drawingml/2006/table">
            <a:tbl>
              <a:tblPr>
                <a:noFill/>
                <a:tableStyleId>{0AC1880E-89CE-472A-B3B8-8A97B6D4F727}</a:tableStyleId>
              </a:tblPr>
              <a:tblGrid>
                <a:gridCol w="1144000"/>
                <a:gridCol w="869175"/>
                <a:gridCol w="754100"/>
                <a:gridCol w="1075100"/>
              </a:tblGrid>
              <a:tr h="193600">
                <a:tc>
                  <a:txBody>
                    <a:bodyPr/>
                    <a:lstStyle/>
                    <a:p>
                      <a:pPr indent="0" lvl="0" marL="0" rtl="0" algn="ctr">
                        <a:spcBef>
                          <a:spcPts val="0"/>
                        </a:spcBef>
                        <a:spcAft>
                          <a:spcPts val="0"/>
                        </a:spcAft>
                        <a:buNone/>
                      </a:pPr>
                      <a:r>
                        <a:rPr b="1" lang="en" sz="700"/>
                        <a:t>Alexnet architectures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1 less </a:t>
                      </a:r>
                      <a:r>
                        <a:rPr b="1" lang="en" sz="700"/>
                        <a:t>FC </a:t>
                      </a:r>
                      <a:r>
                        <a:rPr b="1" lang="en" sz="700"/>
                        <a:t>layer </a:t>
                      </a:r>
                      <a:endParaRPr b="1" sz="700"/>
                    </a:p>
                  </a:txBody>
                  <a:tcPr marT="63500" marB="63500" marR="63500" marL="63500" anchor="ctr"/>
                </a:tc>
                <a:tc>
                  <a:txBody>
                    <a:bodyPr/>
                    <a:lstStyle/>
                    <a:p>
                      <a:pPr indent="0" lvl="0" marL="0" rtl="0" algn="ctr">
                        <a:spcBef>
                          <a:spcPts val="0"/>
                        </a:spcBef>
                        <a:spcAft>
                          <a:spcPts val="0"/>
                        </a:spcAft>
                        <a:buNone/>
                      </a:pPr>
                      <a:r>
                        <a:rPr b="1" lang="en" sz="700"/>
                        <a:t>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1 more FC layer</a:t>
                      </a:r>
                      <a:endParaRPr b="1" sz="700"/>
                    </a:p>
                  </a:txBody>
                  <a:tcPr marT="63500" marB="63500" marR="63500" marL="63500" anchor="ctr"/>
                </a:tc>
              </a:tr>
              <a:tr h="217375">
                <a:tc>
                  <a:txBody>
                    <a:bodyPr/>
                    <a:lstStyle/>
                    <a:p>
                      <a:pPr indent="0" lvl="0" marL="0" rtl="0" algn="ctr">
                        <a:spcBef>
                          <a:spcPts val="0"/>
                        </a:spcBef>
                        <a:spcAft>
                          <a:spcPts val="0"/>
                        </a:spcAft>
                        <a:buNone/>
                      </a:pPr>
                      <a:r>
                        <a:rPr b="1" lang="en" sz="700"/>
                        <a:t>Naive learner</a:t>
                      </a:r>
                      <a:endParaRPr b="1" sz="700"/>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86.13</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87.37</a:t>
                      </a:r>
                      <a:endParaRPr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lang="en" sz="800">
                          <a:solidFill>
                            <a:schemeClr val="dk1"/>
                          </a:solidFill>
                        </a:rPr>
                        <a:t>85.97</a:t>
                      </a:r>
                      <a:endParaRPr sz="800">
                        <a:solidFill>
                          <a:schemeClr val="dk1"/>
                        </a:solidFill>
                      </a:endParaRPr>
                    </a:p>
                  </a:txBody>
                  <a:tcPr marT="63500" marB="63500" marR="63500" marL="63500" anchor="ctr"/>
                </a:tc>
              </a:tr>
              <a:tr h="184150">
                <a:tc>
                  <a:txBody>
                    <a:bodyPr/>
                    <a:lstStyle/>
                    <a:p>
                      <a:pPr indent="0" lvl="0" marL="0" rtl="0" algn="ctr">
                        <a:spcBef>
                          <a:spcPts val="0"/>
                        </a:spcBef>
                        <a:spcAft>
                          <a:spcPts val="0"/>
                        </a:spcAft>
                        <a:buNone/>
                      </a:pPr>
                      <a:r>
                        <a:rPr b="1" lang="en" sz="700"/>
                        <a:t>Expert learner</a:t>
                      </a:r>
                      <a:endParaRPr b="1" sz="700"/>
                    </a:p>
                  </a:txBody>
                  <a:tcPr marT="63500" marB="63500" marR="63500" marL="63500" anchor="ctr"/>
                </a:tc>
                <a:tc>
                  <a:txBody>
                    <a:bodyPr/>
                    <a:lstStyle/>
                    <a:p>
                      <a:pPr indent="0" lvl="0" marL="0" rtl="0" algn="ctr">
                        <a:lnSpc>
                          <a:spcPct val="115000"/>
                        </a:lnSpc>
                        <a:spcBef>
                          <a:spcPts val="0"/>
                        </a:spcBef>
                        <a:spcAft>
                          <a:spcPts val="0"/>
                        </a:spcAft>
                        <a:buNone/>
                      </a:pPr>
                      <a:r>
                        <a:rPr b="1" lang="en" sz="800">
                          <a:solidFill>
                            <a:schemeClr val="dk1"/>
                          </a:solidFill>
                        </a:rPr>
                        <a:t>88.93</a:t>
                      </a:r>
                      <a:endParaRPr b="1"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b="1" lang="en" sz="800">
                          <a:solidFill>
                            <a:schemeClr val="dk1"/>
                          </a:solidFill>
                        </a:rPr>
                        <a:t>90.42</a:t>
                      </a:r>
                      <a:endParaRPr b="1"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b="1" lang="en" sz="800">
                          <a:solidFill>
                            <a:schemeClr val="dk1"/>
                          </a:solidFill>
                        </a:rPr>
                        <a:t>88.93</a:t>
                      </a:r>
                      <a:endParaRPr b="1" sz="800">
                        <a:solidFill>
                          <a:schemeClr val="dk1"/>
                        </a:solidFill>
                      </a:endParaRPr>
                    </a:p>
                  </a:txBody>
                  <a:tcPr marT="63500" marB="63500" marR="63500" marL="63500" anchor="ctr"/>
                </a:tc>
              </a:tr>
            </a:tbl>
          </a:graphicData>
        </a:graphic>
      </p:graphicFrame>
      <p:sp>
        <p:nvSpPr>
          <p:cNvPr id="188" name="Google Shape;188;p28"/>
          <p:cNvSpPr txBox="1"/>
          <p:nvPr/>
        </p:nvSpPr>
        <p:spPr>
          <a:xfrm>
            <a:off x="227900" y="1040500"/>
            <a:ext cx="86043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2"/>
              </a:buClr>
              <a:buSzPts val="1300"/>
              <a:buChar char="●"/>
            </a:pPr>
            <a:r>
              <a:rPr lang="en" sz="1300">
                <a:solidFill>
                  <a:schemeClr val="accent2"/>
                </a:solidFill>
              </a:rPr>
              <a:t>The t</a:t>
            </a:r>
            <a:r>
              <a:rPr lang="en" sz="1300">
                <a:solidFill>
                  <a:schemeClr val="accent2"/>
                </a:solidFill>
              </a:rPr>
              <a:t>uned expert learner in most cases outperforms the naive learner.</a:t>
            </a:r>
            <a:endParaRPr sz="1300">
              <a:solidFill>
                <a:schemeClr val="accent2"/>
              </a:solidFill>
            </a:endParaRPr>
          </a:p>
          <a:p>
            <a:pPr indent="0" lvl="0" marL="457200" rtl="0" algn="l">
              <a:spcBef>
                <a:spcPts val="0"/>
              </a:spcBef>
              <a:spcAft>
                <a:spcPts val="0"/>
              </a:spcAft>
              <a:buNone/>
            </a:pPr>
            <a:r>
              <a:t/>
            </a:r>
            <a:endParaRPr sz="1300">
              <a:solidFill>
                <a:schemeClr val="accent2"/>
              </a:solidFill>
            </a:endParaRPr>
          </a:p>
          <a:p>
            <a:pPr indent="-311150" lvl="0" marL="457200" rtl="0" algn="just">
              <a:lnSpc>
                <a:spcPct val="115000"/>
              </a:lnSpc>
              <a:spcBef>
                <a:spcPts val="0"/>
              </a:spcBef>
              <a:spcAft>
                <a:spcPts val="0"/>
              </a:spcAft>
              <a:buClr>
                <a:schemeClr val="accent2"/>
              </a:buClr>
              <a:buSzPts val="1300"/>
              <a:buChar char="●"/>
            </a:pPr>
            <a:r>
              <a:rPr lang="en" sz="1300">
                <a:solidFill>
                  <a:schemeClr val="accent2"/>
                </a:solidFill>
              </a:rPr>
              <a:t>Expert learner shows a more consistent performance across different ranges of hyperparameters.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368825"/>
            <a:ext cx="84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2.1, Other sources of noise. </a:t>
            </a:r>
            <a:endParaRPr/>
          </a:p>
        </p:txBody>
      </p:sp>
      <p:sp>
        <p:nvSpPr>
          <p:cNvPr id="194" name="Google Shape;194;p29"/>
          <p:cNvSpPr txBox="1"/>
          <p:nvPr>
            <p:ph idx="1" type="body"/>
          </p:nvPr>
        </p:nvSpPr>
        <p:spPr>
          <a:xfrm>
            <a:off x="446550" y="2626175"/>
            <a:ext cx="2695200" cy="28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graphicFrame>
        <p:nvGraphicFramePr>
          <p:cNvPr id="195" name="Google Shape;195;p29"/>
          <p:cNvGraphicFramePr/>
          <p:nvPr/>
        </p:nvGraphicFramePr>
        <p:xfrm>
          <a:off x="6672350" y="1417255"/>
          <a:ext cx="3000000" cy="3000000"/>
        </p:xfrm>
        <a:graphic>
          <a:graphicData uri="http://schemas.openxmlformats.org/drawingml/2006/table">
            <a:tbl>
              <a:tblPr>
                <a:noFill/>
                <a:tableStyleId>{0AC1880E-89CE-472A-B3B8-8A97B6D4F727}</a:tableStyleId>
              </a:tblPr>
              <a:tblGrid>
                <a:gridCol w="794800"/>
                <a:gridCol w="718550"/>
                <a:gridCol w="662150"/>
              </a:tblGrid>
              <a:tr h="263975">
                <a:tc>
                  <a:txBody>
                    <a:bodyPr/>
                    <a:lstStyle/>
                    <a:p>
                      <a:pPr indent="0" lvl="0" marL="0" rtl="0" algn="ctr">
                        <a:spcBef>
                          <a:spcPts val="0"/>
                        </a:spcBef>
                        <a:spcAft>
                          <a:spcPts val="0"/>
                        </a:spcAft>
                        <a:buNone/>
                      </a:pPr>
                      <a:r>
                        <a:rPr b="1" lang="en" sz="700"/>
                        <a:t>Blurry</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83350">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t>88.53</a:t>
                      </a:r>
                      <a:endParaRPr b="1" sz="800"/>
                    </a:p>
                  </a:txBody>
                  <a:tcPr marT="63500" marB="63500" marR="63500" marL="63500"/>
                </a:tc>
                <a:tc>
                  <a:txBody>
                    <a:bodyPr/>
                    <a:lstStyle/>
                    <a:p>
                      <a:pPr indent="0" lvl="0" marL="0" rtl="0" algn="ctr">
                        <a:lnSpc>
                          <a:spcPct val="115000"/>
                        </a:lnSpc>
                        <a:spcBef>
                          <a:spcPts val="0"/>
                        </a:spcBef>
                        <a:spcAft>
                          <a:spcPts val="0"/>
                        </a:spcAft>
                        <a:buNone/>
                      </a:pPr>
                      <a:r>
                        <a:rPr lang="en" sz="800"/>
                        <a:t>87.37</a:t>
                      </a:r>
                      <a:endParaRPr sz="800"/>
                    </a:p>
                  </a:txBody>
                  <a:tcPr marT="63500" marB="63500" marR="63500" marL="63500"/>
                </a:tc>
              </a:tr>
              <a:tr h="283350">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t>86.21</a:t>
                      </a:r>
                      <a:endParaRPr b="1" sz="800"/>
                    </a:p>
                  </a:txBody>
                  <a:tcPr marT="63500" marB="63500" marR="63500" marL="63500"/>
                </a:tc>
                <a:tc>
                  <a:txBody>
                    <a:bodyPr/>
                    <a:lstStyle/>
                    <a:p>
                      <a:pPr indent="0" lvl="0" marL="0" rtl="0" algn="ctr">
                        <a:lnSpc>
                          <a:spcPct val="115000"/>
                        </a:lnSpc>
                        <a:spcBef>
                          <a:spcPts val="0"/>
                        </a:spcBef>
                        <a:spcAft>
                          <a:spcPts val="0"/>
                        </a:spcAft>
                        <a:buNone/>
                      </a:pPr>
                      <a:r>
                        <a:rPr b="1" lang="en" sz="800"/>
                        <a:t>90.42</a:t>
                      </a:r>
                      <a:endParaRPr b="1" sz="800"/>
                    </a:p>
                  </a:txBody>
                  <a:tcPr marT="63500" marB="63500" marR="63500" marL="63500"/>
                </a:tc>
              </a:tr>
            </a:tbl>
          </a:graphicData>
        </a:graphic>
      </p:graphicFrame>
      <p:graphicFrame>
        <p:nvGraphicFramePr>
          <p:cNvPr id="196" name="Google Shape;196;p29"/>
          <p:cNvGraphicFramePr/>
          <p:nvPr/>
        </p:nvGraphicFramePr>
        <p:xfrm>
          <a:off x="6672350" y="2501143"/>
          <a:ext cx="3000000" cy="3000000"/>
        </p:xfrm>
        <a:graphic>
          <a:graphicData uri="http://schemas.openxmlformats.org/drawingml/2006/table">
            <a:tbl>
              <a:tblPr>
                <a:noFill/>
                <a:tableStyleId>{0AC1880E-89CE-472A-B3B8-8A97B6D4F727}</a:tableStyleId>
              </a:tblPr>
              <a:tblGrid>
                <a:gridCol w="801500"/>
                <a:gridCol w="711850"/>
                <a:gridCol w="662150"/>
              </a:tblGrid>
              <a:tr h="242050">
                <a:tc>
                  <a:txBody>
                    <a:bodyPr/>
                    <a:lstStyle/>
                    <a:p>
                      <a:pPr indent="0" lvl="0" marL="0" rtl="0" algn="ctr">
                        <a:spcBef>
                          <a:spcPts val="0"/>
                        </a:spcBef>
                        <a:spcAft>
                          <a:spcPts val="0"/>
                        </a:spcAft>
                        <a:buNone/>
                      </a:pPr>
                      <a:r>
                        <a:rPr b="1" lang="en" sz="700"/>
                        <a:t>White noise</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59825">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87.97</a:t>
                      </a:r>
                      <a:endParaRPr b="1" sz="800"/>
                    </a:p>
                  </a:txBody>
                  <a:tcPr marT="63500" marB="63500" marR="63500" marL="63500"/>
                </a:tc>
                <a:tc>
                  <a:txBody>
                    <a:bodyPr/>
                    <a:lstStyle/>
                    <a:p>
                      <a:pPr indent="0" lvl="0" marL="0" rtl="0" algn="ctr">
                        <a:spcBef>
                          <a:spcPts val="0"/>
                        </a:spcBef>
                        <a:spcAft>
                          <a:spcPts val="0"/>
                        </a:spcAft>
                        <a:buNone/>
                      </a:pPr>
                      <a:r>
                        <a:rPr lang="en" sz="800"/>
                        <a:t>89.98</a:t>
                      </a:r>
                      <a:endParaRPr sz="800"/>
                    </a:p>
                  </a:txBody>
                  <a:tcPr marT="63500" marB="63500" marR="63500" marL="63500"/>
                </a:tc>
              </a:tr>
              <a:tr h="259825">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highlight>
                            <a:srgbClr val="FFFFFF"/>
                          </a:highlight>
                        </a:rPr>
                        <a:t>87.41</a:t>
                      </a:r>
                      <a:endParaRPr sz="8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90.90</a:t>
                      </a:r>
                      <a:endParaRPr b="1" sz="800"/>
                    </a:p>
                  </a:txBody>
                  <a:tcPr marT="63500" marB="63500" marR="63500" marL="63500"/>
                </a:tc>
              </a:tr>
            </a:tbl>
          </a:graphicData>
        </a:graphic>
      </p:graphicFrame>
      <p:pic>
        <p:nvPicPr>
          <p:cNvPr id="197" name="Google Shape;197;p29"/>
          <p:cNvPicPr preferRelativeResize="0"/>
          <p:nvPr/>
        </p:nvPicPr>
        <p:blipFill>
          <a:blip r:embed="rId3">
            <a:alphaModFix/>
          </a:blip>
          <a:stretch>
            <a:fillRect/>
          </a:stretch>
        </p:blipFill>
        <p:spPr>
          <a:xfrm>
            <a:off x="3263700" y="1304875"/>
            <a:ext cx="3050700" cy="3297520"/>
          </a:xfrm>
          <a:prstGeom prst="rect">
            <a:avLst/>
          </a:prstGeom>
          <a:noFill/>
          <a:ln>
            <a:noFill/>
          </a:ln>
        </p:spPr>
      </p:pic>
      <p:graphicFrame>
        <p:nvGraphicFramePr>
          <p:cNvPr id="198" name="Google Shape;198;p29"/>
          <p:cNvGraphicFramePr/>
          <p:nvPr/>
        </p:nvGraphicFramePr>
        <p:xfrm>
          <a:off x="6672350" y="3731193"/>
          <a:ext cx="3000000" cy="3000000"/>
        </p:xfrm>
        <a:graphic>
          <a:graphicData uri="http://schemas.openxmlformats.org/drawingml/2006/table">
            <a:tbl>
              <a:tblPr>
                <a:noFill/>
                <a:tableStyleId>{0AC1880E-89CE-472A-B3B8-8A97B6D4F727}</a:tableStyleId>
              </a:tblPr>
              <a:tblGrid>
                <a:gridCol w="801500"/>
                <a:gridCol w="711850"/>
                <a:gridCol w="662150"/>
              </a:tblGrid>
              <a:tr h="251375">
                <a:tc>
                  <a:txBody>
                    <a:bodyPr/>
                    <a:lstStyle/>
                    <a:p>
                      <a:pPr indent="0" lvl="0" marL="0" rtl="0" algn="ctr">
                        <a:spcBef>
                          <a:spcPts val="0"/>
                        </a:spcBef>
                        <a:spcAft>
                          <a:spcPts val="0"/>
                        </a:spcAft>
                        <a:buNone/>
                      </a:pPr>
                      <a:r>
                        <a:rPr b="1" lang="en" sz="700"/>
                        <a:t>Low contrast</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69825">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highlight>
                            <a:srgbClr val="FFFFFF"/>
                          </a:highlight>
                        </a:rPr>
                        <a:t>87.05</a:t>
                      </a:r>
                      <a:endParaRPr b="1" sz="800"/>
                    </a:p>
                  </a:txBody>
                  <a:tcPr marT="63500" marB="63500" marR="63500" marL="63500"/>
                </a:tc>
                <a:tc>
                  <a:txBody>
                    <a:bodyPr/>
                    <a:lstStyle/>
                    <a:p>
                      <a:pPr indent="0" lvl="0" marL="0" rtl="0" algn="ctr">
                        <a:spcBef>
                          <a:spcPts val="0"/>
                        </a:spcBef>
                        <a:spcAft>
                          <a:spcPts val="0"/>
                        </a:spcAft>
                        <a:buNone/>
                      </a:pPr>
                      <a:r>
                        <a:rPr lang="en" sz="800"/>
                        <a:t>90.30</a:t>
                      </a:r>
                      <a:endParaRPr sz="800"/>
                    </a:p>
                  </a:txBody>
                  <a:tcPr marT="63500" marB="63500" marR="63500" marL="63500"/>
                </a:tc>
              </a:tr>
              <a:tr h="269825">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88.21</a:t>
                      </a:r>
                      <a:endParaRPr b="1" sz="800"/>
                    </a:p>
                  </a:txBody>
                  <a:tcPr marT="63500" marB="63500" marR="63500" marL="63500"/>
                </a:tc>
                <a:tc>
                  <a:txBody>
                    <a:bodyPr/>
                    <a:lstStyle/>
                    <a:p>
                      <a:pPr indent="0" lvl="0" marL="0" rtl="0" algn="ctr">
                        <a:spcBef>
                          <a:spcPts val="0"/>
                        </a:spcBef>
                        <a:spcAft>
                          <a:spcPts val="0"/>
                        </a:spcAft>
                        <a:buNone/>
                      </a:pPr>
                      <a:r>
                        <a:rPr b="1" lang="en" sz="800"/>
                        <a:t>92.58</a:t>
                      </a:r>
                      <a:endParaRPr b="1" sz="800"/>
                    </a:p>
                  </a:txBody>
                  <a:tcPr marT="63500" marB="63500" marR="63500" marL="63500"/>
                </a:tc>
              </a:tr>
            </a:tbl>
          </a:graphicData>
        </a:graphic>
      </p:graphicFrame>
      <p:sp>
        <p:nvSpPr>
          <p:cNvPr id="199" name="Google Shape;199;p29"/>
          <p:cNvSpPr txBox="1"/>
          <p:nvPr/>
        </p:nvSpPr>
        <p:spPr>
          <a:xfrm>
            <a:off x="159300" y="1268075"/>
            <a:ext cx="3154500" cy="3701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2"/>
              </a:buClr>
              <a:buSzPts val="1300"/>
              <a:buChar char="●"/>
            </a:pPr>
            <a:r>
              <a:rPr lang="en" sz="1300">
                <a:solidFill>
                  <a:schemeClr val="accent2"/>
                </a:solidFill>
              </a:rPr>
              <a:t>The </a:t>
            </a:r>
            <a:r>
              <a:rPr b="1" lang="en" sz="1300">
                <a:solidFill>
                  <a:schemeClr val="accent2"/>
                </a:solidFill>
              </a:rPr>
              <a:t>e</a:t>
            </a:r>
            <a:r>
              <a:rPr b="1" lang="en" sz="1300">
                <a:solidFill>
                  <a:schemeClr val="accent2"/>
                </a:solidFill>
              </a:rPr>
              <a:t>xpert learner outperforms naive learner</a:t>
            </a:r>
            <a:r>
              <a:rPr lang="en" sz="1300">
                <a:solidFill>
                  <a:schemeClr val="accent2"/>
                </a:solidFill>
              </a:rPr>
              <a:t> in all noisy scenarios.</a:t>
            </a:r>
            <a:endParaRPr sz="1300">
              <a:solidFill>
                <a:schemeClr val="accent2"/>
              </a:solidFill>
            </a:endParaRPr>
          </a:p>
          <a:p>
            <a:pPr indent="0" lvl="0" marL="457200" rtl="0" algn="just">
              <a:spcBef>
                <a:spcPts val="0"/>
              </a:spcBef>
              <a:spcAft>
                <a:spcPts val="0"/>
              </a:spcAft>
              <a:buNone/>
            </a:pPr>
            <a:r>
              <a:t/>
            </a:r>
            <a:endParaRPr sz="1300">
              <a:solidFill>
                <a:schemeClr val="accent2"/>
              </a:solidFill>
            </a:endParaRPr>
          </a:p>
          <a:p>
            <a:pPr indent="-311150" lvl="0" marL="457200" rtl="0" algn="just">
              <a:lnSpc>
                <a:spcPct val="115000"/>
              </a:lnSpc>
              <a:spcBef>
                <a:spcPts val="0"/>
              </a:spcBef>
              <a:spcAft>
                <a:spcPts val="0"/>
              </a:spcAft>
              <a:buClr>
                <a:schemeClr val="accent2"/>
              </a:buClr>
              <a:buSzPts val="1300"/>
              <a:buChar char="●"/>
            </a:pPr>
            <a:r>
              <a:rPr lang="en" sz="1300">
                <a:solidFill>
                  <a:schemeClr val="accent2"/>
                </a:solidFill>
              </a:rPr>
              <a:t>Expert learner performs better on noisy images than clear images!</a:t>
            </a:r>
            <a:endParaRPr sz="1300">
              <a:solidFill>
                <a:schemeClr val="accent2"/>
              </a:solidFill>
            </a:endParaRPr>
          </a:p>
          <a:p>
            <a:pPr indent="0" lvl="0" marL="457200" rtl="0" algn="just">
              <a:lnSpc>
                <a:spcPct val="115000"/>
              </a:lnSpc>
              <a:spcBef>
                <a:spcPts val="0"/>
              </a:spcBef>
              <a:spcAft>
                <a:spcPts val="0"/>
              </a:spcAft>
              <a:buNone/>
            </a:pPr>
            <a:r>
              <a:t/>
            </a:r>
            <a:endParaRPr sz="1300">
              <a:solidFill>
                <a:schemeClr val="accent2"/>
              </a:solidFill>
            </a:endParaRPr>
          </a:p>
          <a:p>
            <a:pPr indent="-311150" lvl="0" marL="457200" rtl="0" algn="just">
              <a:lnSpc>
                <a:spcPct val="115000"/>
              </a:lnSpc>
              <a:spcBef>
                <a:spcPts val="0"/>
              </a:spcBef>
              <a:spcAft>
                <a:spcPts val="0"/>
              </a:spcAft>
              <a:buClr>
                <a:schemeClr val="accent2"/>
              </a:buClr>
              <a:buSzPts val="1300"/>
              <a:buChar char="●"/>
            </a:pPr>
            <a:r>
              <a:rPr lang="en" sz="1300">
                <a:solidFill>
                  <a:schemeClr val="accent2"/>
                </a:solidFill>
              </a:rPr>
              <a:t>T</a:t>
            </a:r>
            <a:r>
              <a:rPr lang="en" sz="1300">
                <a:solidFill>
                  <a:schemeClr val="accent2"/>
                </a:solidFill>
              </a:rPr>
              <a:t>raining on noisy images improves the performance, but at the cost of performance on clean images. This seems like a phenomena unlike human vision, since we don’t lose our capacity to identify clean images after seeing many noisy images.</a:t>
            </a:r>
            <a:r>
              <a:rPr lang="en" sz="1200">
                <a:solidFill>
                  <a:schemeClr val="dk1"/>
                </a:solidFill>
              </a:rPr>
              <a:t> </a:t>
            </a:r>
            <a:endParaRPr sz="1300">
              <a:solidFill>
                <a:schemeClr val="accent2"/>
              </a:solidFill>
            </a:endParaRPr>
          </a:p>
          <a:p>
            <a:pPr indent="0" lvl="0" marL="0" rtl="0" algn="just">
              <a:lnSpc>
                <a:spcPct val="115000"/>
              </a:lnSpc>
              <a:spcBef>
                <a:spcPts val="0"/>
              </a:spcBef>
              <a:spcAft>
                <a:spcPts val="0"/>
              </a:spcAft>
              <a:buNone/>
            </a:pPr>
            <a:r>
              <a:t/>
            </a:r>
            <a:endParaRPr sz="1200">
              <a:solidFill>
                <a:schemeClr val="accent2"/>
              </a:solidFill>
            </a:endParaRPr>
          </a:p>
        </p:txBody>
      </p:sp>
      <p:sp>
        <p:nvSpPr>
          <p:cNvPr id="200" name="Google Shape;200;p29"/>
          <p:cNvSpPr txBox="1"/>
          <p:nvPr/>
        </p:nvSpPr>
        <p:spPr>
          <a:xfrm>
            <a:off x="3695075" y="3361900"/>
            <a:ext cx="102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r>
              <a:rPr lang="en" sz="1200"/>
              <a:t>std=0.2)</a:t>
            </a:r>
            <a:endParaRPr sz="1200"/>
          </a:p>
        </p:txBody>
      </p:sp>
      <p:sp>
        <p:nvSpPr>
          <p:cNvPr id="201" name="Google Shape;201;p29"/>
          <p:cNvSpPr txBox="1"/>
          <p:nvPr/>
        </p:nvSpPr>
        <p:spPr>
          <a:xfrm>
            <a:off x="3847475" y="2549975"/>
            <a:ext cx="102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(std=5)</a:t>
            </a:r>
            <a:endParaRPr sz="1200"/>
          </a:p>
        </p:txBody>
      </p:sp>
      <p:sp>
        <p:nvSpPr>
          <p:cNvPr id="202" name="Google Shape;202;p29"/>
          <p:cNvSpPr txBox="1"/>
          <p:nvPr/>
        </p:nvSpPr>
        <p:spPr>
          <a:xfrm>
            <a:off x="3542675" y="4173825"/>
            <a:ext cx="102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(factor=0.3)</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p:nvPr/>
        </p:nvSpPr>
        <p:spPr>
          <a:xfrm>
            <a:off x="6616500" y="3648400"/>
            <a:ext cx="18882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0"/>
          <p:cNvPicPr preferRelativeResize="0"/>
          <p:nvPr/>
        </p:nvPicPr>
        <p:blipFill>
          <a:blip r:embed="rId3">
            <a:alphaModFix/>
          </a:blip>
          <a:stretch>
            <a:fillRect/>
          </a:stretch>
        </p:blipFill>
        <p:spPr>
          <a:xfrm>
            <a:off x="4299275" y="2324225"/>
            <a:ext cx="3847225" cy="1031311"/>
          </a:xfrm>
          <a:prstGeom prst="rect">
            <a:avLst/>
          </a:prstGeom>
          <a:noFill/>
          <a:ln>
            <a:noFill/>
          </a:ln>
        </p:spPr>
      </p:pic>
      <p:sp>
        <p:nvSpPr>
          <p:cNvPr id="209" name="Google Shape;209;p30"/>
          <p:cNvSpPr txBox="1"/>
          <p:nvPr/>
        </p:nvSpPr>
        <p:spPr>
          <a:xfrm>
            <a:off x="355075" y="997875"/>
            <a:ext cx="218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Pixel variability index:</a:t>
            </a:r>
            <a:endParaRPr b="1" sz="1200"/>
          </a:p>
        </p:txBody>
      </p:sp>
      <p:sp>
        <p:nvSpPr>
          <p:cNvPr id="210" name="Google Shape;210;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2.2</a:t>
            </a:r>
            <a:r>
              <a:rPr lang="en"/>
              <a:t>, Pixel variability and model performance.</a:t>
            </a:r>
            <a:endParaRPr sz="1800"/>
          </a:p>
        </p:txBody>
      </p:sp>
      <p:sp>
        <p:nvSpPr>
          <p:cNvPr id="211" name="Google Shape;211;p30"/>
          <p:cNvSpPr/>
          <p:nvPr/>
        </p:nvSpPr>
        <p:spPr>
          <a:xfrm>
            <a:off x="6254050" y="3707075"/>
            <a:ext cx="298500" cy="162900"/>
          </a:xfrm>
          <a:prstGeom prst="rightArrow">
            <a:avLst>
              <a:gd fmla="val 50000" name="adj1"/>
              <a:gd fmla="val 50000" name="adj2"/>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12" name="Google Shape;212;p30"/>
          <p:cNvPicPr preferRelativeResize="0"/>
          <p:nvPr/>
        </p:nvPicPr>
        <p:blipFill rotWithShape="1">
          <a:blip r:embed="rId4">
            <a:alphaModFix/>
          </a:blip>
          <a:srcRect b="2324" l="0" r="43084" t="0"/>
          <a:stretch/>
        </p:blipFill>
        <p:spPr>
          <a:xfrm>
            <a:off x="469275" y="2874750"/>
            <a:ext cx="1987575" cy="1912950"/>
          </a:xfrm>
          <a:prstGeom prst="rect">
            <a:avLst/>
          </a:prstGeom>
          <a:noFill/>
          <a:ln>
            <a:noFill/>
          </a:ln>
        </p:spPr>
      </p:pic>
      <p:pic>
        <p:nvPicPr>
          <p:cNvPr id="213" name="Google Shape;213;p30"/>
          <p:cNvPicPr preferRelativeResize="0"/>
          <p:nvPr/>
        </p:nvPicPr>
        <p:blipFill rotWithShape="1">
          <a:blip r:embed="rId4">
            <a:alphaModFix/>
          </a:blip>
          <a:srcRect b="69236" l="56416" r="1215" t="2490"/>
          <a:stretch/>
        </p:blipFill>
        <p:spPr>
          <a:xfrm>
            <a:off x="1641900" y="2812825"/>
            <a:ext cx="1530295" cy="572700"/>
          </a:xfrm>
          <a:prstGeom prst="rect">
            <a:avLst/>
          </a:prstGeom>
          <a:noFill/>
          <a:ln cap="flat" cmpd="sng" w="9525">
            <a:solidFill>
              <a:srgbClr val="93C47D"/>
            </a:solidFill>
            <a:prstDash val="solid"/>
            <a:round/>
            <a:headEnd len="sm" w="sm" type="none"/>
            <a:tailEnd len="sm" w="sm" type="none"/>
          </a:ln>
        </p:spPr>
      </p:pic>
      <p:pic>
        <p:nvPicPr>
          <p:cNvPr id="214" name="Google Shape;214;p30"/>
          <p:cNvPicPr preferRelativeResize="0"/>
          <p:nvPr/>
        </p:nvPicPr>
        <p:blipFill>
          <a:blip r:embed="rId5">
            <a:alphaModFix/>
          </a:blip>
          <a:stretch>
            <a:fillRect/>
          </a:stretch>
        </p:blipFill>
        <p:spPr>
          <a:xfrm>
            <a:off x="3921975" y="3430825"/>
            <a:ext cx="2267275" cy="528375"/>
          </a:xfrm>
          <a:prstGeom prst="rect">
            <a:avLst/>
          </a:prstGeom>
          <a:noFill/>
          <a:ln>
            <a:noFill/>
          </a:ln>
        </p:spPr>
      </p:pic>
      <p:pic>
        <p:nvPicPr>
          <p:cNvPr id="215" name="Google Shape;215;p30"/>
          <p:cNvPicPr preferRelativeResize="0"/>
          <p:nvPr/>
        </p:nvPicPr>
        <p:blipFill rotWithShape="1">
          <a:blip r:embed="rId6">
            <a:alphaModFix/>
          </a:blip>
          <a:srcRect b="10" l="83674" r="1" t="-10"/>
          <a:stretch/>
        </p:blipFill>
        <p:spPr>
          <a:xfrm>
            <a:off x="7736522" y="3708300"/>
            <a:ext cx="661300" cy="197700"/>
          </a:xfrm>
          <a:prstGeom prst="rect">
            <a:avLst/>
          </a:prstGeom>
          <a:noFill/>
          <a:ln>
            <a:noFill/>
          </a:ln>
        </p:spPr>
      </p:pic>
      <p:pic>
        <p:nvPicPr>
          <p:cNvPr id="216" name="Google Shape;216;p30"/>
          <p:cNvPicPr preferRelativeResize="0"/>
          <p:nvPr/>
        </p:nvPicPr>
        <p:blipFill rotWithShape="1">
          <a:blip r:embed="rId7">
            <a:alphaModFix/>
          </a:blip>
          <a:srcRect b="67613" l="0" r="82188" t="0"/>
          <a:stretch/>
        </p:blipFill>
        <p:spPr>
          <a:xfrm>
            <a:off x="7970950" y="1227438"/>
            <a:ext cx="931301" cy="972875"/>
          </a:xfrm>
          <a:prstGeom prst="rect">
            <a:avLst/>
          </a:prstGeom>
          <a:noFill/>
          <a:ln>
            <a:noFill/>
          </a:ln>
        </p:spPr>
      </p:pic>
      <p:pic>
        <p:nvPicPr>
          <p:cNvPr id="217" name="Google Shape;217;p30"/>
          <p:cNvPicPr preferRelativeResize="0"/>
          <p:nvPr/>
        </p:nvPicPr>
        <p:blipFill rotWithShape="1">
          <a:blip r:embed="rId7">
            <a:alphaModFix/>
          </a:blip>
          <a:srcRect b="67857" l="20445" r="61557" t="0"/>
          <a:stretch/>
        </p:blipFill>
        <p:spPr>
          <a:xfrm>
            <a:off x="6986825" y="1236088"/>
            <a:ext cx="931301" cy="955608"/>
          </a:xfrm>
          <a:prstGeom prst="rect">
            <a:avLst/>
          </a:prstGeom>
          <a:noFill/>
          <a:ln>
            <a:noFill/>
          </a:ln>
        </p:spPr>
      </p:pic>
      <p:pic>
        <p:nvPicPr>
          <p:cNvPr id="218" name="Google Shape;218;p30"/>
          <p:cNvPicPr preferRelativeResize="0"/>
          <p:nvPr/>
        </p:nvPicPr>
        <p:blipFill rotWithShape="1">
          <a:blip r:embed="rId7">
            <a:alphaModFix/>
          </a:blip>
          <a:srcRect b="68451" l="82660" r="553" t="0"/>
          <a:stretch/>
        </p:blipFill>
        <p:spPr>
          <a:xfrm>
            <a:off x="6071625" y="1248275"/>
            <a:ext cx="862375" cy="931245"/>
          </a:xfrm>
          <a:prstGeom prst="rect">
            <a:avLst/>
          </a:prstGeom>
          <a:noFill/>
          <a:ln>
            <a:noFill/>
          </a:ln>
        </p:spPr>
      </p:pic>
      <p:pic>
        <p:nvPicPr>
          <p:cNvPr id="219" name="Google Shape;219;p30"/>
          <p:cNvPicPr preferRelativeResize="0"/>
          <p:nvPr/>
        </p:nvPicPr>
        <p:blipFill rotWithShape="1">
          <a:blip r:embed="rId7">
            <a:alphaModFix/>
          </a:blip>
          <a:srcRect b="33318" l="20091" r="61057" t="33318"/>
          <a:stretch/>
        </p:blipFill>
        <p:spPr>
          <a:xfrm>
            <a:off x="4077825" y="1227438"/>
            <a:ext cx="956850" cy="972875"/>
          </a:xfrm>
          <a:prstGeom prst="rect">
            <a:avLst/>
          </a:prstGeom>
          <a:noFill/>
          <a:ln>
            <a:noFill/>
          </a:ln>
        </p:spPr>
      </p:pic>
      <p:pic>
        <p:nvPicPr>
          <p:cNvPr id="220" name="Google Shape;220;p30"/>
          <p:cNvPicPr preferRelativeResize="0"/>
          <p:nvPr/>
        </p:nvPicPr>
        <p:blipFill rotWithShape="1">
          <a:blip r:embed="rId7">
            <a:alphaModFix/>
          </a:blip>
          <a:srcRect b="0" l="0" r="81651" t="66637"/>
          <a:stretch/>
        </p:blipFill>
        <p:spPr>
          <a:xfrm>
            <a:off x="3146524" y="1206650"/>
            <a:ext cx="931301" cy="972875"/>
          </a:xfrm>
          <a:prstGeom prst="rect">
            <a:avLst/>
          </a:prstGeom>
          <a:noFill/>
          <a:ln>
            <a:noFill/>
          </a:ln>
        </p:spPr>
      </p:pic>
      <p:pic>
        <p:nvPicPr>
          <p:cNvPr id="221" name="Google Shape;221;p30"/>
          <p:cNvPicPr preferRelativeResize="0"/>
          <p:nvPr/>
        </p:nvPicPr>
        <p:blipFill rotWithShape="1">
          <a:blip r:embed="rId7">
            <a:alphaModFix/>
          </a:blip>
          <a:srcRect b="66407" l="61456" r="19691" t="230"/>
          <a:stretch/>
        </p:blipFill>
        <p:spPr>
          <a:xfrm>
            <a:off x="5074725" y="1248263"/>
            <a:ext cx="956850" cy="972875"/>
          </a:xfrm>
          <a:prstGeom prst="rect">
            <a:avLst/>
          </a:prstGeom>
          <a:noFill/>
          <a:ln>
            <a:noFill/>
          </a:ln>
        </p:spPr>
      </p:pic>
      <p:cxnSp>
        <p:nvCxnSpPr>
          <p:cNvPr id="222" name="Google Shape;222;p30"/>
          <p:cNvCxnSpPr/>
          <p:nvPr/>
        </p:nvCxnSpPr>
        <p:spPr>
          <a:xfrm flipH="1" rot="10800000">
            <a:off x="3598250" y="1167175"/>
            <a:ext cx="4934400" cy="6300"/>
          </a:xfrm>
          <a:prstGeom prst="straightConnector1">
            <a:avLst/>
          </a:prstGeom>
          <a:noFill/>
          <a:ln cap="flat" cmpd="sng" w="19050">
            <a:solidFill>
              <a:srgbClr val="434343"/>
            </a:solidFill>
            <a:prstDash val="solid"/>
            <a:round/>
            <a:headEnd len="med" w="med" type="none"/>
            <a:tailEnd len="med" w="med" type="triangle"/>
          </a:ln>
        </p:spPr>
      </p:cxnSp>
      <p:sp>
        <p:nvSpPr>
          <p:cNvPr id="223" name="Google Shape;223;p30"/>
          <p:cNvSpPr txBox="1"/>
          <p:nvPr/>
        </p:nvSpPr>
        <p:spPr>
          <a:xfrm>
            <a:off x="4808325" y="909575"/>
            <a:ext cx="243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t>Increasing pixel variability (scaled)</a:t>
            </a:r>
            <a:endParaRPr i="1" sz="1000"/>
          </a:p>
        </p:txBody>
      </p:sp>
      <p:sp>
        <p:nvSpPr>
          <p:cNvPr id="224" name="Google Shape;224;p30"/>
          <p:cNvSpPr/>
          <p:nvPr/>
        </p:nvSpPr>
        <p:spPr>
          <a:xfrm>
            <a:off x="4302975" y="3048000"/>
            <a:ext cx="38472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3921975" y="3648400"/>
            <a:ext cx="22674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0"/>
          <p:cNvPicPr preferRelativeResize="0"/>
          <p:nvPr/>
        </p:nvPicPr>
        <p:blipFill rotWithShape="1">
          <a:blip r:embed="rId6">
            <a:alphaModFix/>
          </a:blip>
          <a:srcRect b="0" l="0" r="74893" t="0"/>
          <a:stretch/>
        </p:blipFill>
        <p:spPr>
          <a:xfrm>
            <a:off x="6723384" y="3708300"/>
            <a:ext cx="1017075" cy="197700"/>
          </a:xfrm>
          <a:prstGeom prst="rect">
            <a:avLst/>
          </a:prstGeom>
          <a:noFill/>
          <a:ln>
            <a:noFill/>
          </a:ln>
        </p:spPr>
      </p:pic>
      <p:sp>
        <p:nvSpPr>
          <p:cNvPr id="227" name="Google Shape;227;p30"/>
          <p:cNvSpPr/>
          <p:nvPr/>
        </p:nvSpPr>
        <p:spPr>
          <a:xfrm rot="5400000">
            <a:off x="7339825" y="3422159"/>
            <a:ext cx="225300" cy="162900"/>
          </a:xfrm>
          <a:prstGeom prst="rightArrow">
            <a:avLst>
              <a:gd fmla="val 50000" name="adj1"/>
              <a:gd fmla="val 50000" name="adj2"/>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 name="Google Shape;228;p30"/>
          <p:cNvSpPr txBox="1"/>
          <p:nvPr/>
        </p:nvSpPr>
        <p:spPr>
          <a:xfrm>
            <a:off x="3172200" y="4080125"/>
            <a:ext cx="5700300" cy="5850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Difference of accuracies may be explained from the complexity of images </a:t>
            </a:r>
            <a:br>
              <a:rPr lang="en" sz="1300"/>
            </a:br>
            <a:r>
              <a:rPr lang="en" sz="1300"/>
              <a:t>(i.e., variability between nearby pixels).</a:t>
            </a:r>
            <a:endParaRPr sz="1300"/>
          </a:p>
        </p:txBody>
      </p:sp>
      <p:pic>
        <p:nvPicPr>
          <p:cNvPr id="229" name="Google Shape;229;p30"/>
          <p:cNvPicPr preferRelativeResize="0"/>
          <p:nvPr/>
        </p:nvPicPr>
        <p:blipFill rotWithShape="1">
          <a:blip r:embed="rId8">
            <a:alphaModFix/>
          </a:blip>
          <a:srcRect b="73593" l="0" r="0" t="0"/>
          <a:stretch/>
        </p:blipFill>
        <p:spPr>
          <a:xfrm>
            <a:off x="311700" y="1421720"/>
            <a:ext cx="2508799" cy="272325"/>
          </a:xfrm>
          <a:prstGeom prst="rect">
            <a:avLst/>
          </a:prstGeom>
          <a:noFill/>
          <a:ln>
            <a:noFill/>
          </a:ln>
        </p:spPr>
      </p:pic>
      <p:pic>
        <p:nvPicPr>
          <p:cNvPr id="230" name="Google Shape;230;p30"/>
          <p:cNvPicPr preferRelativeResize="0"/>
          <p:nvPr/>
        </p:nvPicPr>
        <p:blipFill>
          <a:blip r:embed="rId9">
            <a:alphaModFix/>
          </a:blip>
          <a:stretch>
            <a:fillRect/>
          </a:stretch>
        </p:blipFill>
        <p:spPr>
          <a:xfrm>
            <a:off x="311700" y="2153100"/>
            <a:ext cx="1837925" cy="480531"/>
          </a:xfrm>
          <a:prstGeom prst="rect">
            <a:avLst/>
          </a:prstGeom>
          <a:noFill/>
          <a:ln>
            <a:noFill/>
          </a:ln>
        </p:spPr>
      </p:pic>
      <p:pic>
        <p:nvPicPr>
          <p:cNvPr id="231" name="Google Shape;231;p30"/>
          <p:cNvPicPr preferRelativeResize="0"/>
          <p:nvPr/>
        </p:nvPicPr>
        <p:blipFill>
          <a:blip r:embed="rId10">
            <a:alphaModFix/>
          </a:blip>
          <a:stretch>
            <a:fillRect/>
          </a:stretch>
        </p:blipFill>
        <p:spPr>
          <a:xfrm>
            <a:off x="841925" y="1748600"/>
            <a:ext cx="1448357" cy="225300"/>
          </a:xfrm>
          <a:prstGeom prst="rect">
            <a:avLst/>
          </a:prstGeom>
          <a:noFill/>
          <a:ln>
            <a:noFill/>
          </a:ln>
        </p:spPr>
      </p:pic>
      <p:sp>
        <p:nvSpPr>
          <p:cNvPr id="232" name="Google Shape;232;p30"/>
          <p:cNvSpPr txBox="1"/>
          <p:nvPr/>
        </p:nvSpPr>
        <p:spPr>
          <a:xfrm>
            <a:off x="3886200" y="29782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(1)</a:t>
            </a:r>
            <a:endParaRPr b="1">
              <a:solidFill>
                <a:srgbClr val="93C47D"/>
              </a:solidFill>
            </a:endParaRPr>
          </a:p>
        </p:txBody>
      </p:sp>
      <p:sp>
        <p:nvSpPr>
          <p:cNvPr id="233" name="Google Shape;233;p30"/>
          <p:cNvSpPr txBox="1"/>
          <p:nvPr/>
        </p:nvSpPr>
        <p:spPr>
          <a:xfrm>
            <a:off x="3493050" y="35884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(2)</a:t>
            </a:r>
            <a:endParaRPr b="1">
              <a:solidFill>
                <a:srgbClr val="93C47D"/>
              </a:solidFill>
            </a:endParaRPr>
          </a:p>
        </p:txBody>
      </p:sp>
      <p:cxnSp>
        <p:nvCxnSpPr>
          <p:cNvPr id="234" name="Google Shape;234;p30"/>
          <p:cNvCxnSpPr>
            <a:stCxn id="213" idx="2"/>
            <a:endCxn id="233" idx="1"/>
          </p:cNvCxnSpPr>
          <p:nvPr/>
        </p:nvCxnSpPr>
        <p:spPr>
          <a:xfrm flipH="1" rot="-5400000">
            <a:off x="2748597" y="3043975"/>
            <a:ext cx="402900" cy="1086000"/>
          </a:xfrm>
          <a:prstGeom prst="bentConnector2">
            <a:avLst/>
          </a:prstGeom>
          <a:noFill/>
          <a:ln cap="flat" cmpd="sng" w="19050">
            <a:solidFill>
              <a:srgbClr val="93C47D"/>
            </a:solidFill>
            <a:prstDash val="solid"/>
            <a:round/>
            <a:headEnd len="med" w="med" type="none"/>
            <a:tailEnd len="med" w="med" type="stealth"/>
          </a:ln>
        </p:spPr>
      </p:cxnSp>
      <p:sp>
        <p:nvSpPr>
          <p:cNvPr id="235" name="Google Shape;235;p30"/>
          <p:cNvSpPr txBox="1"/>
          <p:nvPr/>
        </p:nvSpPr>
        <p:spPr>
          <a:xfrm>
            <a:off x="8414450" y="35884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(3)</a:t>
            </a:r>
            <a:endParaRPr b="1">
              <a:solidFill>
                <a:srgbClr val="93C47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3, </a:t>
            </a:r>
            <a:r>
              <a:rPr lang="en"/>
              <a:t>Model’s representations vs fMRI data.</a:t>
            </a:r>
            <a:r>
              <a:rPr lang="en"/>
              <a:t> </a:t>
            </a:r>
            <a:endParaRPr/>
          </a:p>
        </p:txBody>
      </p:sp>
      <p:sp>
        <p:nvSpPr>
          <p:cNvPr id="241" name="Google Shape;241;p31"/>
          <p:cNvSpPr txBox="1"/>
          <p:nvPr/>
        </p:nvSpPr>
        <p:spPr>
          <a:xfrm>
            <a:off x="2782325" y="1633950"/>
            <a:ext cx="2923800" cy="1108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Model’s internal </a:t>
            </a:r>
            <a:r>
              <a:rPr lang="en" sz="1200"/>
              <a:t>representation</a:t>
            </a:r>
            <a:br>
              <a:rPr lang="en" sz="1200"/>
            </a:br>
            <a:r>
              <a:rPr lang="en" sz="1200"/>
              <a:t>correlates with classification predictions</a:t>
            </a:r>
            <a:endParaRPr sz="1200"/>
          </a:p>
          <a:p>
            <a:pPr indent="0" lvl="0" marL="0" rtl="0" algn="l">
              <a:spcBef>
                <a:spcPts val="0"/>
              </a:spcBef>
              <a:spcAft>
                <a:spcPts val="0"/>
              </a:spcAft>
              <a:buNone/>
            </a:pPr>
            <a:r>
              <a:rPr lang="en" sz="1200">
                <a:latin typeface="Consolas"/>
                <a:ea typeface="Consolas"/>
                <a:cs typeface="Consolas"/>
                <a:sym typeface="Consolas"/>
              </a:rPr>
              <a:t>[</a:t>
            </a:r>
            <a:r>
              <a:rPr lang="en" sz="1200">
                <a:solidFill>
                  <a:srgbClr val="FF0000"/>
                </a:solidFill>
                <a:latin typeface="Consolas"/>
                <a:ea typeface="Consolas"/>
                <a:cs typeface="Consolas"/>
                <a:sym typeface="Consolas"/>
              </a:rPr>
              <a:t>1</a:t>
            </a:r>
            <a:r>
              <a:rPr lang="en" sz="1200">
                <a:latin typeface="Consolas"/>
                <a:ea typeface="Consolas"/>
                <a:cs typeface="Consolas"/>
                <a:sym typeface="Consolas"/>
              </a:rPr>
              <a:t>, 0, 0, </a:t>
            </a:r>
            <a:r>
              <a:rPr lang="en" sz="1200">
                <a:solidFill>
                  <a:schemeClr val="accent5"/>
                </a:solidFill>
                <a:latin typeface="Consolas"/>
                <a:ea typeface="Consolas"/>
                <a:cs typeface="Consolas"/>
                <a:sym typeface="Consolas"/>
              </a:rPr>
              <a:t>1</a:t>
            </a:r>
            <a:r>
              <a:rPr lang="en" sz="1200">
                <a:latin typeface="Consolas"/>
                <a:ea typeface="Consolas"/>
                <a:cs typeface="Consolas"/>
                <a:sym typeface="Consolas"/>
              </a:rPr>
              <a:t>, 1, 1, 1, 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0: cat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dog</a:t>
            </a:r>
            <a:endParaRPr sz="1200">
              <a:latin typeface="Consolas"/>
              <a:ea typeface="Consolas"/>
              <a:cs typeface="Consolas"/>
              <a:sym typeface="Consolas"/>
            </a:endParaRPr>
          </a:p>
        </p:txBody>
      </p:sp>
      <p:sp>
        <p:nvSpPr>
          <p:cNvPr id="242" name="Google Shape;242;p31"/>
          <p:cNvSpPr txBox="1"/>
          <p:nvPr/>
        </p:nvSpPr>
        <p:spPr>
          <a:xfrm>
            <a:off x="2522300" y="1097125"/>
            <a:ext cx="6386100" cy="323100"/>
          </a:xfrm>
          <a:prstGeom prst="rect">
            <a:avLst/>
          </a:prstGeom>
          <a:solidFill>
            <a:schemeClr val="lt1"/>
          </a:solidFill>
          <a:ln>
            <a:noFill/>
          </a:ln>
        </p:spPr>
        <p:txBody>
          <a:bodyPr anchorCtr="0" anchor="t" bIns="91425" lIns="91425" spcFirstLastPara="1" rIns="91425" wrap="square" tIns="91425">
            <a:spAutoFit/>
          </a:bodyPr>
          <a:lstStyle/>
          <a:p>
            <a:pPr indent="-279400" lvl="0" marL="279400" rtl="0" algn="r">
              <a:lnSpc>
                <a:spcPct val="115000"/>
              </a:lnSpc>
              <a:spcBef>
                <a:spcPts val="0"/>
              </a:spcBef>
              <a:spcAft>
                <a:spcPts val="0"/>
              </a:spcAft>
              <a:buNone/>
            </a:pPr>
            <a:r>
              <a:rPr lang="en" sz="900"/>
              <a:t>Images: </a:t>
            </a:r>
            <a:r>
              <a:rPr lang="en" sz="900"/>
              <a:t>Abdelhack &amp; Kamitani (2018)  *Only upper halves are displayed for copyright protection</a:t>
            </a:r>
            <a:endParaRPr sz="900"/>
          </a:p>
        </p:txBody>
      </p:sp>
      <p:pic>
        <p:nvPicPr>
          <p:cNvPr id="243" name="Google Shape;243;p31"/>
          <p:cNvPicPr preferRelativeResize="0"/>
          <p:nvPr/>
        </p:nvPicPr>
        <p:blipFill>
          <a:blip r:embed="rId3">
            <a:alphaModFix/>
          </a:blip>
          <a:stretch>
            <a:fillRect/>
          </a:stretch>
        </p:blipFill>
        <p:spPr>
          <a:xfrm>
            <a:off x="5846325" y="2342804"/>
            <a:ext cx="3297675" cy="2209571"/>
          </a:xfrm>
          <a:prstGeom prst="rect">
            <a:avLst/>
          </a:prstGeom>
          <a:noFill/>
          <a:ln>
            <a:noFill/>
          </a:ln>
        </p:spPr>
      </p:pic>
      <p:sp>
        <p:nvSpPr>
          <p:cNvPr id="244" name="Google Shape;244;p31"/>
          <p:cNvSpPr txBox="1"/>
          <p:nvPr/>
        </p:nvSpPr>
        <p:spPr>
          <a:xfrm>
            <a:off x="6412975" y="1624025"/>
            <a:ext cx="2431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Correlatio</a:t>
            </a:r>
            <a:r>
              <a:rPr b="1" lang="en" sz="1300"/>
              <a:t>n</a:t>
            </a:r>
            <a:br>
              <a:rPr b="1" lang="en" sz="1300"/>
            </a:br>
            <a:r>
              <a:rPr lang="en" sz="1300"/>
              <a:t>Model- &amp; fMRI-based RSMs</a:t>
            </a:r>
            <a:endParaRPr sz="1300"/>
          </a:p>
        </p:txBody>
      </p:sp>
      <p:sp>
        <p:nvSpPr>
          <p:cNvPr id="245" name="Google Shape;245;p31"/>
          <p:cNvSpPr txBox="1"/>
          <p:nvPr/>
        </p:nvSpPr>
        <p:spPr>
          <a:xfrm>
            <a:off x="3492325" y="4149700"/>
            <a:ext cx="2290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t>RSMs from visual cortex</a:t>
            </a:r>
            <a:endParaRPr b="1" sz="1300"/>
          </a:p>
        </p:txBody>
      </p:sp>
      <p:grpSp>
        <p:nvGrpSpPr>
          <p:cNvPr id="246" name="Google Shape;246;p31"/>
          <p:cNvGrpSpPr/>
          <p:nvPr/>
        </p:nvGrpSpPr>
        <p:grpSpPr>
          <a:xfrm>
            <a:off x="86254" y="1810225"/>
            <a:ext cx="2522996" cy="2896400"/>
            <a:chOff x="314854" y="1505425"/>
            <a:chExt cx="2522996" cy="2896400"/>
          </a:xfrm>
        </p:grpSpPr>
        <p:sp>
          <p:nvSpPr>
            <p:cNvPr id="247" name="Google Shape;247;p31"/>
            <p:cNvSpPr txBox="1"/>
            <p:nvPr/>
          </p:nvSpPr>
          <p:spPr>
            <a:xfrm>
              <a:off x="656850" y="1505425"/>
              <a:ext cx="218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Expert Model’s RSMs</a:t>
              </a:r>
              <a:br>
                <a:rPr b="1" lang="en" sz="1300"/>
              </a:br>
              <a:r>
                <a:rPr lang="en" sz="1100"/>
                <a:t>(Example: Final Hidden Layer)</a:t>
              </a:r>
              <a:endParaRPr sz="1100"/>
            </a:p>
          </p:txBody>
        </p:sp>
        <p:pic>
          <p:nvPicPr>
            <p:cNvPr id="248" name="Google Shape;248;p31"/>
            <p:cNvPicPr preferRelativeResize="0"/>
            <p:nvPr/>
          </p:nvPicPr>
          <p:blipFill rotWithShape="1">
            <a:blip r:embed="rId4">
              <a:alphaModFix/>
            </a:blip>
            <a:srcRect b="0" l="0" r="34640" t="0"/>
            <a:stretch/>
          </p:blipFill>
          <p:spPr>
            <a:xfrm>
              <a:off x="670243" y="2038921"/>
              <a:ext cx="2142028" cy="1993402"/>
            </a:xfrm>
            <a:prstGeom prst="rect">
              <a:avLst/>
            </a:prstGeom>
            <a:noFill/>
            <a:ln>
              <a:noFill/>
            </a:ln>
          </p:spPr>
        </p:pic>
        <p:sp>
          <p:nvSpPr>
            <p:cNvPr id="249" name="Google Shape;249;p31"/>
            <p:cNvSpPr/>
            <p:nvPr/>
          </p:nvSpPr>
          <p:spPr>
            <a:xfrm>
              <a:off x="1837728" y="3024578"/>
              <a:ext cx="881700" cy="8664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170960" y="2358787"/>
              <a:ext cx="426900" cy="455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nvSpPr>
          <p:spPr>
            <a:xfrm>
              <a:off x="749425" y="4078725"/>
              <a:ext cx="601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4125"/>
                  </a:solidFill>
                </a:rPr>
                <a:t>Mistake</a:t>
              </a:r>
              <a:endParaRPr sz="900">
                <a:solidFill>
                  <a:srgbClr val="CC4125"/>
                </a:solidFill>
              </a:endParaRPr>
            </a:p>
          </p:txBody>
        </p:sp>
        <p:sp>
          <p:nvSpPr>
            <p:cNvPr id="252" name="Google Shape;252;p31"/>
            <p:cNvSpPr txBox="1"/>
            <p:nvPr/>
          </p:nvSpPr>
          <p:spPr>
            <a:xfrm>
              <a:off x="1424951" y="4078725"/>
              <a:ext cx="601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4125"/>
                  </a:solidFill>
                </a:rPr>
                <a:t>Mistake</a:t>
              </a:r>
              <a:endParaRPr sz="900">
                <a:solidFill>
                  <a:srgbClr val="CC4125"/>
                </a:solidFill>
              </a:endParaRPr>
            </a:p>
          </p:txBody>
        </p:sp>
        <p:pic>
          <p:nvPicPr>
            <p:cNvPr id="253" name="Google Shape;253;p31"/>
            <p:cNvPicPr preferRelativeResize="0"/>
            <p:nvPr/>
          </p:nvPicPr>
          <p:blipFill>
            <a:blip r:embed="rId5">
              <a:alphaModFix/>
            </a:blip>
            <a:stretch>
              <a:fillRect/>
            </a:stretch>
          </p:blipFill>
          <p:spPr>
            <a:xfrm>
              <a:off x="314854" y="1962725"/>
              <a:ext cx="370297" cy="2091324"/>
            </a:xfrm>
            <a:prstGeom prst="rect">
              <a:avLst/>
            </a:prstGeom>
            <a:noFill/>
            <a:ln>
              <a:noFill/>
            </a:ln>
          </p:spPr>
        </p:pic>
        <p:cxnSp>
          <p:nvCxnSpPr>
            <p:cNvPr id="254" name="Google Shape;254;p31"/>
            <p:cNvCxnSpPr/>
            <p:nvPr/>
          </p:nvCxnSpPr>
          <p:spPr>
            <a:xfrm rot="10800000">
              <a:off x="1050175" y="4003725"/>
              <a:ext cx="0" cy="151200"/>
            </a:xfrm>
            <a:prstGeom prst="straightConnector1">
              <a:avLst/>
            </a:prstGeom>
            <a:noFill/>
            <a:ln cap="flat" cmpd="sng" w="9525">
              <a:solidFill>
                <a:schemeClr val="accent5"/>
              </a:solidFill>
              <a:prstDash val="solid"/>
              <a:round/>
              <a:headEnd len="med" w="med" type="none"/>
              <a:tailEnd len="med" w="med" type="triangle"/>
            </a:ln>
          </p:spPr>
        </p:cxnSp>
        <p:cxnSp>
          <p:nvCxnSpPr>
            <p:cNvPr id="255" name="Google Shape;255;p31"/>
            <p:cNvCxnSpPr/>
            <p:nvPr/>
          </p:nvCxnSpPr>
          <p:spPr>
            <a:xfrm rot="10800000">
              <a:off x="1707025" y="4003725"/>
              <a:ext cx="0" cy="151200"/>
            </a:xfrm>
            <a:prstGeom prst="straightConnector1">
              <a:avLst/>
            </a:prstGeom>
            <a:noFill/>
            <a:ln cap="flat" cmpd="sng" w="9525">
              <a:solidFill>
                <a:schemeClr val="accent5"/>
              </a:solidFill>
              <a:prstDash val="solid"/>
              <a:round/>
              <a:headEnd len="med" w="med" type="none"/>
              <a:tailEnd len="med" w="med" type="triangle"/>
            </a:ln>
          </p:spPr>
        </p:cxnSp>
      </p:grpSp>
      <p:pic>
        <p:nvPicPr>
          <p:cNvPr id="256" name="Google Shape;256;p31"/>
          <p:cNvPicPr preferRelativeResize="0"/>
          <p:nvPr/>
        </p:nvPicPr>
        <p:blipFill rotWithShape="1">
          <a:blip r:embed="rId6">
            <a:alphaModFix/>
          </a:blip>
          <a:srcRect b="0" l="0" r="8096" t="0"/>
          <a:stretch/>
        </p:blipFill>
        <p:spPr>
          <a:xfrm>
            <a:off x="3434225" y="2860994"/>
            <a:ext cx="2359649" cy="1365230"/>
          </a:xfrm>
          <a:prstGeom prst="rect">
            <a:avLst/>
          </a:prstGeom>
          <a:noFill/>
          <a:ln>
            <a:noFill/>
          </a:ln>
        </p:spPr>
      </p:pic>
      <p:cxnSp>
        <p:nvCxnSpPr>
          <p:cNvPr id="257" name="Google Shape;257;p31"/>
          <p:cNvCxnSpPr/>
          <p:nvPr/>
        </p:nvCxnSpPr>
        <p:spPr>
          <a:xfrm>
            <a:off x="5779775" y="4026175"/>
            <a:ext cx="380700" cy="0"/>
          </a:xfrm>
          <a:prstGeom prst="straightConnector1">
            <a:avLst/>
          </a:prstGeom>
          <a:noFill/>
          <a:ln cap="flat" cmpd="sng" w="28575">
            <a:solidFill>
              <a:srgbClr val="4A86E8"/>
            </a:solidFill>
            <a:prstDash val="solid"/>
            <a:round/>
            <a:headEnd len="med" w="med" type="none"/>
            <a:tailEnd len="med" w="med" type="triangle"/>
          </a:ln>
        </p:spPr>
      </p:cxnSp>
      <p:cxnSp>
        <p:nvCxnSpPr>
          <p:cNvPr id="258" name="Google Shape;258;p31"/>
          <p:cNvCxnSpPr/>
          <p:nvPr/>
        </p:nvCxnSpPr>
        <p:spPr>
          <a:xfrm rot="10800000">
            <a:off x="2466925" y="2624750"/>
            <a:ext cx="373200" cy="0"/>
          </a:xfrm>
          <a:prstGeom prst="straightConnector1">
            <a:avLst/>
          </a:prstGeom>
          <a:noFill/>
          <a:ln cap="flat" cmpd="sng" w="28575">
            <a:solidFill>
              <a:schemeClr val="dk2"/>
            </a:solidFill>
            <a:prstDash val="solid"/>
            <a:round/>
            <a:headEnd len="med" w="med" type="none"/>
            <a:tailEnd len="med" w="med" type="triangle"/>
          </a:ln>
        </p:spPr>
      </p:cxnSp>
      <p:sp>
        <p:nvSpPr>
          <p:cNvPr id="259" name="Google Shape;259;p31"/>
          <p:cNvSpPr txBox="1"/>
          <p:nvPr/>
        </p:nvSpPr>
        <p:spPr>
          <a:xfrm>
            <a:off x="2849775" y="3788475"/>
            <a:ext cx="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0" name="Google Shape;260;p31"/>
          <p:cNvSpPr txBox="1"/>
          <p:nvPr/>
        </p:nvSpPr>
        <p:spPr>
          <a:xfrm>
            <a:off x="6637525" y="2116375"/>
            <a:ext cx="1966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fMRI:</a:t>
            </a:r>
            <a:r>
              <a:rPr lang="en" sz="1000"/>
              <a:t>A &amp; K (2018) Subject 1</a:t>
            </a:r>
            <a:endParaRPr sz="1000"/>
          </a:p>
        </p:txBody>
      </p:sp>
      <p:grpSp>
        <p:nvGrpSpPr>
          <p:cNvPr id="261" name="Google Shape;261;p31"/>
          <p:cNvGrpSpPr/>
          <p:nvPr/>
        </p:nvGrpSpPr>
        <p:grpSpPr>
          <a:xfrm>
            <a:off x="2514450" y="3698625"/>
            <a:ext cx="981300" cy="771550"/>
            <a:chOff x="2743050" y="3393825"/>
            <a:chExt cx="981300" cy="771550"/>
          </a:xfrm>
        </p:grpSpPr>
        <p:sp>
          <p:nvSpPr>
            <p:cNvPr id="262" name="Google Shape;262;p31"/>
            <p:cNvSpPr txBox="1"/>
            <p:nvPr/>
          </p:nvSpPr>
          <p:spPr>
            <a:xfrm>
              <a:off x="2915750" y="3442075"/>
              <a:ext cx="636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rgbClr val="4A86E8"/>
                  </a:solidFill>
                </a:rPr>
                <a:t>~</a:t>
              </a:r>
              <a:endParaRPr sz="3500">
                <a:solidFill>
                  <a:srgbClr val="4A86E8"/>
                </a:solidFill>
              </a:endParaRPr>
            </a:p>
          </p:txBody>
        </p:sp>
        <p:sp>
          <p:nvSpPr>
            <p:cNvPr id="263" name="Google Shape;263;p31"/>
            <p:cNvSpPr txBox="1"/>
            <p:nvPr/>
          </p:nvSpPr>
          <p:spPr>
            <a:xfrm>
              <a:off x="2743050" y="3393825"/>
              <a:ext cx="981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4A86E8"/>
                  </a:solidFill>
                  <a:latin typeface="Calibri"/>
                  <a:ea typeface="Calibri"/>
                  <a:cs typeface="Calibri"/>
                  <a:sym typeface="Calibri"/>
                </a:rPr>
                <a:t>Correlation</a:t>
              </a:r>
              <a:endParaRPr b="1" sz="1300">
                <a:solidFill>
                  <a:srgbClr val="4A86E8"/>
                </a:solidFill>
                <a:latin typeface="Calibri"/>
                <a:ea typeface="Calibri"/>
                <a:cs typeface="Calibri"/>
                <a:sym typeface="Calibri"/>
              </a:endParaRPr>
            </a:p>
          </p:txBody>
        </p:sp>
      </p:grpSp>
      <p:sp>
        <p:nvSpPr>
          <p:cNvPr id="264" name="Google Shape;264;p31"/>
          <p:cNvSpPr txBox="1"/>
          <p:nvPr/>
        </p:nvSpPr>
        <p:spPr>
          <a:xfrm>
            <a:off x="3199975" y="4360850"/>
            <a:ext cx="2960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BOLD responses to the blurred cat &amp; dog images</a:t>
            </a:r>
            <a:endParaRPr sz="1000"/>
          </a:p>
          <a:p>
            <a:pPr indent="0" lvl="0" marL="0" rtl="0" algn="ctr">
              <a:lnSpc>
                <a:spcPct val="115000"/>
              </a:lnSpc>
              <a:spcBef>
                <a:spcPts val="0"/>
              </a:spcBef>
              <a:spcAft>
                <a:spcPts val="0"/>
              </a:spcAft>
              <a:buNone/>
            </a:pPr>
            <a:r>
              <a:rPr lang="en" sz="1000"/>
              <a:t>we fed to the models</a:t>
            </a:r>
            <a:endParaRPr sz="1000"/>
          </a:p>
        </p:txBody>
      </p:sp>
      <p:sp>
        <p:nvSpPr>
          <p:cNvPr id="265" name="Google Shape;265;p31"/>
          <p:cNvSpPr txBox="1"/>
          <p:nvPr/>
        </p:nvSpPr>
        <p:spPr>
          <a:xfrm>
            <a:off x="2533050" y="3167050"/>
            <a:ext cx="9441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accent3"/>
                </a:solidFill>
              </a:rPr>
              <a:t>Model layers</a:t>
            </a:r>
            <a:endParaRPr sz="1000">
              <a:solidFill>
                <a:schemeClr val="accent3"/>
              </a:solidFill>
            </a:endParaRPr>
          </a:p>
          <a:p>
            <a:pPr indent="0" lvl="0" marL="0" rtl="0" algn="ctr">
              <a:lnSpc>
                <a:spcPct val="115000"/>
              </a:lnSpc>
              <a:spcBef>
                <a:spcPts val="0"/>
              </a:spcBef>
              <a:spcAft>
                <a:spcPts val="0"/>
              </a:spcAft>
              <a:buNone/>
            </a:pPr>
            <a:r>
              <a:rPr lang="en" sz="1000">
                <a:solidFill>
                  <a:schemeClr val="accent3"/>
                </a:solidFill>
              </a:rPr>
              <a:t>&amp;</a:t>
            </a:r>
            <a:endParaRPr sz="1000">
              <a:solidFill>
                <a:schemeClr val="accent3"/>
              </a:solidFill>
            </a:endParaRPr>
          </a:p>
          <a:p>
            <a:pPr indent="0" lvl="0" marL="0" rtl="0" algn="ctr">
              <a:lnSpc>
                <a:spcPct val="115000"/>
              </a:lnSpc>
              <a:spcBef>
                <a:spcPts val="0"/>
              </a:spcBef>
              <a:spcAft>
                <a:spcPts val="0"/>
              </a:spcAft>
              <a:buNone/>
            </a:pPr>
            <a:r>
              <a:rPr lang="en" sz="1000">
                <a:solidFill>
                  <a:schemeClr val="accent3"/>
                </a:solidFill>
              </a:rPr>
              <a:t>Visual cortex</a:t>
            </a:r>
            <a:endParaRPr sz="1000">
              <a:solidFill>
                <a:schemeClr val="accent3"/>
              </a:solidFill>
            </a:endParaRPr>
          </a:p>
        </p:txBody>
      </p:sp>
      <p:pic>
        <p:nvPicPr>
          <p:cNvPr id="266" name="Google Shape;266;p31"/>
          <p:cNvPicPr preferRelativeResize="0"/>
          <p:nvPr/>
        </p:nvPicPr>
        <p:blipFill>
          <a:blip r:embed="rId7">
            <a:alphaModFix/>
          </a:blip>
          <a:stretch>
            <a:fillRect/>
          </a:stretch>
        </p:blipFill>
        <p:spPr>
          <a:xfrm>
            <a:off x="2594750" y="771025"/>
            <a:ext cx="6286827" cy="417575"/>
          </a:xfrm>
          <a:prstGeom prst="rect">
            <a:avLst/>
          </a:prstGeom>
          <a:noFill/>
          <a:ln>
            <a:noFill/>
          </a:ln>
        </p:spPr>
      </p:pic>
      <p:cxnSp>
        <p:nvCxnSpPr>
          <p:cNvPr id="267" name="Google Shape;267;p31"/>
          <p:cNvCxnSpPr/>
          <p:nvPr/>
        </p:nvCxnSpPr>
        <p:spPr>
          <a:xfrm flipH="1" rot="10800000">
            <a:off x="8284125" y="2810013"/>
            <a:ext cx="334200" cy="358800"/>
          </a:xfrm>
          <a:prstGeom prst="straightConnector1">
            <a:avLst/>
          </a:prstGeom>
          <a:noFill/>
          <a:ln cap="flat" cmpd="sng" w="19050">
            <a:solidFill>
              <a:srgbClr val="6FA8DC"/>
            </a:solidFill>
            <a:prstDash val="solid"/>
            <a:round/>
            <a:headEnd len="med" w="med" type="none"/>
            <a:tailEnd len="med" w="med" type="triangle"/>
          </a:ln>
        </p:spPr>
      </p:cxnSp>
      <p:sp>
        <p:nvSpPr>
          <p:cNvPr id="268" name="Google Shape;268;p31"/>
          <p:cNvSpPr txBox="1"/>
          <p:nvPr/>
        </p:nvSpPr>
        <p:spPr>
          <a:xfrm>
            <a:off x="6636125" y="4446475"/>
            <a:ext cx="1966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Model layers</a:t>
            </a:r>
            <a:endParaRPr sz="1000"/>
          </a:p>
        </p:txBody>
      </p:sp>
      <p:sp>
        <p:nvSpPr>
          <p:cNvPr id="269" name="Google Shape;269;p31"/>
          <p:cNvSpPr txBox="1"/>
          <p:nvPr/>
        </p:nvSpPr>
        <p:spPr>
          <a:xfrm>
            <a:off x="6844725" y="2829250"/>
            <a:ext cx="1506300" cy="738900"/>
          </a:xfrm>
          <a:prstGeom prst="rect">
            <a:avLst/>
          </a:prstGeom>
          <a:solidFill>
            <a:srgbClr val="F3F3F3"/>
          </a:solid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900"/>
              <a:t>Expert</a:t>
            </a:r>
            <a:r>
              <a:rPr lang="en" sz="900"/>
              <a:t>’s </a:t>
            </a:r>
            <a:r>
              <a:rPr b="1" lang="en" sz="900"/>
              <a:t>last layer</a:t>
            </a:r>
            <a:r>
              <a:rPr lang="en" sz="900"/>
              <a:t> it had better correlation with the</a:t>
            </a:r>
            <a:br>
              <a:rPr lang="en" sz="900"/>
            </a:br>
            <a:r>
              <a:rPr b="1" lang="en" sz="900"/>
              <a:t>Visual Cortex (VC) RO</a:t>
            </a:r>
            <a:r>
              <a:rPr b="1" lang="en" sz="900"/>
              <a:t>I</a:t>
            </a:r>
            <a:br>
              <a:rPr b="1" lang="en" sz="900"/>
            </a:br>
            <a:r>
              <a:rPr lang="en" sz="900"/>
              <a:t>(among others)</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2"/>
          <p:cNvPicPr preferRelativeResize="0"/>
          <p:nvPr/>
        </p:nvPicPr>
        <p:blipFill rotWithShape="1">
          <a:blip r:embed="rId3">
            <a:alphaModFix/>
          </a:blip>
          <a:srcRect b="0" l="11937" r="14780" t="0"/>
          <a:stretch/>
        </p:blipFill>
        <p:spPr>
          <a:xfrm>
            <a:off x="7174875" y="2597075"/>
            <a:ext cx="1937802" cy="1487450"/>
          </a:xfrm>
          <a:prstGeom prst="rect">
            <a:avLst/>
          </a:prstGeom>
          <a:noFill/>
          <a:ln>
            <a:noFill/>
          </a:ln>
        </p:spPr>
      </p:pic>
      <p:sp>
        <p:nvSpPr>
          <p:cNvPr id="275" name="Google Shape;275;p3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work</a:t>
            </a:r>
            <a:endParaRPr/>
          </a:p>
        </p:txBody>
      </p:sp>
      <p:sp>
        <p:nvSpPr>
          <p:cNvPr id="276" name="Google Shape;276;p32"/>
          <p:cNvSpPr txBox="1"/>
          <p:nvPr>
            <p:ph idx="1" type="body"/>
          </p:nvPr>
        </p:nvSpPr>
        <p:spPr>
          <a:xfrm>
            <a:off x="-69300" y="923875"/>
            <a:ext cx="8520600" cy="4107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accent2"/>
              </a:buClr>
              <a:buSzPts val="1400"/>
              <a:buChar char="●"/>
            </a:pPr>
            <a:r>
              <a:rPr lang="en" sz="1400">
                <a:solidFill>
                  <a:schemeClr val="accent2"/>
                </a:solidFill>
              </a:rPr>
              <a:t>P</a:t>
            </a:r>
            <a:r>
              <a:rPr lang="en" sz="1400">
                <a:solidFill>
                  <a:srgbClr val="303030"/>
                </a:solidFill>
              </a:rPr>
              <a:t>rior experience helps the learner, since</a:t>
            </a:r>
            <a:r>
              <a:rPr lang="en" sz="1400">
                <a:solidFill>
                  <a:srgbClr val="303030"/>
                </a:solidFill>
              </a:rPr>
              <a:t>:</a:t>
            </a:r>
            <a:endParaRPr sz="14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T</a:t>
            </a:r>
            <a:r>
              <a:rPr lang="en" sz="1300">
                <a:solidFill>
                  <a:srgbClr val="303030"/>
                </a:solidFill>
              </a:rPr>
              <a:t>he e</a:t>
            </a:r>
            <a:r>
              <a:rPr lang="en" sz="1300">
                <a:solidFill>
                  <a:srgbClr val="303030"/>
                </a:solidFill>
              </a:rPr>
              <a:t>xpert learner is performing better and more consistently across:</a:t>
            </a:r>
            <a:endParaRPr sz="1300">
              <a:solidFill>
                <a:srgbClr val="303030"/>
              </a:solidFill>
            </a:endParaRPr>
          </a:p>
          <a:p>
            <a:pPr indent="-311150" lvl="2" marL="1371600" rtl="0" algn="just">
              <a:spcBef>
                <a:spcPts val="0"/>
              </a:spcBef>
              <a:spcAft>
                <a:spcPts val="0"/>
              </a:spcAft>
              <a:buClr>
                <a:srgbClr val="303030"/>
              </a:buClr>
              <a:buSzPts val="1300"/>
              <a:buChar char="■"/>
            </a:pPr>
            <a:r>
              <a:rPr lang="en" sz="1300">
                <a:solidFill>
                  <a:srgbClr val="303030"/>
                </a:solidFill>
              </a:rPr>
              <a:t>Different ranges of hyperparameters (1st hypothesis).</a:t>
            </a:r>
            <a:endParaRPr sz="1300">
              <a:solidFill>
                <a:srgbClr val="303030"/>
              </a:solidFill>
            </a:endParaRPr>
          </a:p>
          <a:p>
            <a:pPr indent="-311150" lvl="2" marL="1371600" rtl="0" algn="just">
              <a:spcBef>
                <a:spcPts val="0"/>
              </a:spcBef>
              <a:spcAft>
                <a:spcPts val="0"/>
              </a:spcAft>
              <a:buClr>
                <a:srgbClr val="303030"/>
              </a:buClr>
              <a:buSzPts val="1300"/>
              <a:buChar char="■"/>
            </a:pPr>
            <a:r>
              <a:rPr lang="en" sz="1300">
                <a:solidFill>
                  <a:srgbClr val="303030"/>
                </a:solidFill>
              </a:rPr>
              <a:t>Different sources of noise (2nd hypothesis). </a:t>
            </a:r>
            <a:endParaRPr sz="1300">
              <a:solidFill>
                <a:srgbClr val="303030"/>
              </a:solidFill>
            </a:endParaRPr>
          </a:p>
          <a:p>
            <a:pPr indent="-311150" lvl="3" marL="1828800" rtl="0" algn="just">
              <a:spcBef>
                <a:spcPts val="0"/>
              </a:spcBef>
              <a:spcAft>
                <a:spcPts val="0"/>
              </a:spcAft>
              <a:buClr>
                <a:srgbClr val="303030"/>
              </a:buClr>
              <a:buSzPts val="1300"/>
              <a:buChar char="●"/>
            </a:pPr>
            <a:r>
              <a:rPr lang="en" sz="1300">
                <a:solidFill>
                  <a:srgbClr val="303030"/>
                </a:solidFill>
              </a:rPr>
              <a:t>Difference in models accuracies may be affected by the variability of nearby pixels of images. However, the expert model has a better performance. </a:t>
            </a:r>
            <a:endParaRPr sz="13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The internal representation from hidden layers(AlexNet) of expert learner has a higher correlation with fMRI BOLD signals (3rd hypothesis).</a:t>
            </a:r>
            <a:endParaRPr sz="1300">
              <a:solidFill>
                <a:srgbClr val="303030"/>
              </a:solidFill>
            </a:endParaRPr>
          </a:p>
          <a:p>
            <a:pPr indent="0" lvl="0" marL="914400" rtl="0" algn="just">
              <a:spcBef>
                <a:spcPts val="1600"/>
              </a:spcBef>
              <a:spcAft>
                <a:spcPts val="0"/>
              </a:spcAft>
              <a:buNone/>
            </a:pPr>
            <a:r>
              <a:t/>
            </a:r>
            <a:endParaRPr sz="100">
              <a:solidFill>
                <a:srgbClr val="303030"/>
              </a:solidFill>
            </a:endParaRPr>
          </a:p>
          <a:p>
            <a:pPr indent="-317500" lvl="0" marL="457200" rtl="0" algn="just">
              <a:spcBef>
                <a:spcPts val="1600"/>
              </a:spcBef>
              <a:spcAft>
                <a:spcPts val="0"/>
              </a:spcAft>
              <a:buClr>
                <a:srgbClr val="303030"/>
              </a:buClr>
              <a:buSzPts val="1400"/>
              <a:buChar char="●"/>
            </a:pPr>
            <a:r>
              <a:rPr lang="en" sz="1400">
                <a:solidFill>
                  <a:srgbClr val="303030"/>
                </a:solidFill>
              </a:rPr>
              <a:t>Future work:</a:t>
            </a:r>
            <a:endParaRPr sz="14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Weights from pretrained network vs trained network might have different RSM results.</a:t>
            </a:r>
            <a:endParaRPr sz="13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Test the model on fMRI data of other subjects.</a:t>
            </a:r>
            <a:endParaRPr sz="13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We can use the fMRI BOLD signals to finetune the expert learner to predict the noisy images </a:t>
            </a:r>
            <a:r>
              <a:rPr lang="en" sz="1300">
                <a:solidFill>
                  <a:srgbClr val="303030"/>
                </a:solidFill>
              </a:rPr>
              <a:t>better.</a:t>
            </a:r>
            <a:endParaRPr sz="13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How the complexity of different levels of the image affect the model performance differently? (expert vs naive learner).</a:t>
            </a:r>
            <a:endParaRPr sz="1300">
              <a:solidFill>
                <a:srgbClr val="303030"/>
              </a:solidFill>
            </a:endParaRPr>
          </a:p>
          <a:p>
            <a:pPr indent="0" lvl="0" marL="914400" rtl="0" algn="just">
              <a:spcBef>
                <a:spcPts val="1600"/>
              </a:spcBef>
              <a:spcAft>
                <a:spcPts val="0"/>
              </a:spcAft>
              <a:buNone/>
            </a:pPr>
            <a:r>
              <a:t/>
            </a:r>
            <a:endParaRPr sz="1300">
              <a:solidFill>
                <a:srgbClr val="303030"/>
              </a:solidFill>
            </a:endParaRPr>
          </a:p>
          <a:p>
            <a:pPr indent="0" lvl="0" marL="914400" rtl="0" algn="l">
              <a:spcBef>
                <a:spcPts val="0"/>
              </a:spcBef>
              <a:spcAft>
                <a:spcPts val="0"/>
              </a:spcAft>
              <a:buNone/>
            </a:pPr>
            <a:r>
              <a:t/>
            </a:r>
            <a:endParaRPr sz="1400">
              <a:solidFill>
                <a:srgbClr val="30303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7" name="Google Shape;277;p32"/>
          <p:cNvPicPr preferRelativeResize="0"/>
          <p:nvPr/>
        </p:nvPicPr>
        <p:blipFill rotWithShape="1">
          <a:blip r:embed="rId4">
            <a:alphaModFix/>
          </a:blip>
          <a:srcRect b="3335" l="15598" r="14918" t="4769"/>
          <a:stretch/>
        </p:blipFill>
        <p:spPr>
          <a:xfrm>
            <a:off x="7426575" y="23650"/>
            <a:ext cx="1717000" cy="182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ctrTitle"/>
          </p:nvPr>
        </p:nvSpPr>
        <p:spPr>
          <a:xfrm>
            <a:off x="510450" y="10287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300"/>
              <a:t>Thank you so much for your attention! :)</a:t>
            </a:r>
            <a:endParaRPr sz="3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